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Nunito" pitchFamily="2" charset="0"/>
      <p:regular r:id="rId46"/>
      <p:bold r:id="rId47"/>
      <p:italic r:id="rId48"/>
      <p:boldItalic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CCA13F-7430-41E5-97B8-308C442C122E}">
  <a:tblStyle styleId="{5DCCA13F-7430-41E5-97B8-308C442C122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8e364bac0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48e364bac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48e364bac0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48e364bac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48e364bac0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48e364bac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48e364bac0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48e364bac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48e364bac0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48e364bac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48e364bac0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48e364bac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48e364bac0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48e364bac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48e364bac0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48e364bac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48e364bac0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48e364bac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48e364bac0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48e364ba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48e364bac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48e364bac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48e364bac0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48e364bac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48e364bac0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48e364bac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48e364bac0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48e364bac0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48e364bac0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48e364bac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48e364bac0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48e364bac0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48e364bac0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48e364bac0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48e364bac0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48e364bac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48e364bac0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48e364bac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48e364bac0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48e364bac0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48e364bac0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48e364bac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48e364bac0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48e364bac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48e364bac0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48e364bac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48e364bac0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48e364bac0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48e364bac0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48e364bac0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48e364bac0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48e364bac0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48e364bac0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48e364bac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388db9ab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388db9ab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48e364bac0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48e364bac0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48e364bac0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48e364bac0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48e364bac0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48e364bac0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48e364bac0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48e364bac0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8e364bac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8e364ba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8e364bac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48e364bac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8e364bac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8e364bac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8e364bac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8e364bac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e2f8c23be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e2f8c23be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48e364bac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48e364bac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a:solidFill>
                  <a:srgbClr val="0000FF"/>
                </a:solidFill>
              </a:rPr>
              <a:t>New Student Orientation</a:t>
            </a:r>
            <a:endParaRPr sz="2500" b="1">
              <a:solidFill>
                <a:srgbClr val="0000FF"/>
              </a:solidFill>
            </a:endParaRPr>
          </a:p>
        </p:txBody>
      </p:sp>
      <p:pic>
        <p:nvPicPr>
          <p:cNvPr id="129" name="Google Shape;129;p13"/>
          <p:cNvPicPr preferRelativeResize="0"/>
          <p:nvPr/>
        </p:nvPicPr>
        <p:blipFill>
          <a:blip r:embed="rId3">
            <a:alphaModFix/>
          </a:blip>
          <a:stretch>
            <a:fillRect/>
          </a:stretch>
        </p:blipFill>
        <p:spPr>
          <a:xfrm>
            <a:off x="2025250" y="707225"/>
            <a:ext cx="4543427" cy="2753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a:spLocks noGrp="1"/>
          </p:cNvSpPr>
          <p:nvPr>
            <p:ph type="body" idx="1"/>
          </p:nvPr>
        </p:nvSpPr>
        <p:spPr>
          <a:xfrm>
            <a:off x="819150" y="707225"/>
            <a:ext cx="7505700" cy="3731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50" b="1">
                <a:solidFill>
                  <a:srgbClr val="666666"/>
                </a:solidFill>
                <a:highlight>
                  <a:srgbClr val="FFFFFF"/>
                </a:highlight>
                <a:latin typeface="Arial"/>
                <a:ea typeface="Arial"/>
                <a:cs typeface="Arial"/>
                <a:sym typeface="Arial"/>
              </a:rPr>
              <a:t>Basic Needs</a:t>
            </a:r>
            <a:endParaRPr sz="2050" b="1">
              <a:solidFill>
                <a:srgbClr val="666666"/>
              </a:solidFill>
              <a:highlight>
                <a:srgbClr val="FFFFFF"/>
              </a:highlight>
              <a:latin typeface="Arial"/>
              <a:ea typeface="Arial"/>
              <a:cs typeface="Arial"/>
              <a:sym typeface="Arial"/>
            </a:endParaRPr>
          </a:p>
          <a:p>
            <a:pPr marL="0" lvl="0" indent="0" algn="l" rtl="0">
              <a:spcBef>
                <a:spcPts val="1200"/>
              </a:spcBef>
              <a:spcAft>
                <a:spcPts val="0"/>
              </a:spcAft>
              <a:buNone/>
            </a:pPr>
            <a:r>
              <a:rPr lang="en" sz="1650">
                <a:solidFill>
                  <a:srgbClr val="666666"/>
                </a:solidFill>
                <a:highlight>
                  <a:srgbClr val="FFFFFF"/>
                </a:highlight>
                <a:latin typeface="Arial"/>
                <a:ea typeface="Arial"/>
                <a:cs typeface="Arial"/>
                <a:sym typeface="Arial"/>
              </a:rPr>
              <a:t>According to the concepts of Choice Theory, all behavior is purposeful. Everything you do is your best attempt to get what you want, at that point in time with the information available to you. Getting what you want ultimately satisfies one or more of your five basic needs, which provides the motivation for all you do.</a:t>
            </a:r>
            <a:endParaRPr sz="1650">
              <a:solidFill>
                <a:srgbClr val="666666"/>
              </a:solidFill>
              <a:highlight>
                <a:srgbClr val="FFFFFF"/>
              </a:highlight>
              <a:latin typeface="Arial"/>
              <a:ea typeface="Arial"/>
              <a:cs typeface="Arial"/>
              <a:sym typeface="Arial"/>
            </a:endParaRPr>
          </a:p>
          <a:p>
            <a:pPr marL="457200" lvl="0" indent="-333375" algn="l" rtl="0">
              <a:spcBef>
                <a:spcPts val="1200"/>
              </a:spcBef>
              <a:spcAft>
                <a:spcPts val="0"/>
              </a:spcAft>
              <a:buClr>
                <a:srgbClr val="666666"/>
              </a:buClr>
              <a:buSzPts val="1650"/>
              <a:buFont typeface="Arial"/>
              <a:buAutoNum type="arabicPeriod"/>
            </a:pPr>
            <a:r>
              <a:rPr lang="en" sz="1650">
                <a:solidFill>
                  <a:srgbClr val="666666"/>
                </a:solidFill>
                <a:highlight>
                  <a:srgbClr val="FFFFFF"/>
                </a:highlight>
                <a:latin typeface="Arial"/>
                <a:ea typeface="Arial"/>
                <a:cs typeface="Arial"/>
                <a:sym typeface="Arial"/>
              </a:rPr>
              <a:t>Survival</a:t>
            </a:r>
            <a:endParaRPr sz="1650">
              <a:solidFill>
                <a:srgbClr val="666666"/>
              </a:solidFill>
              <a:highlight>
                <a:srgbClr val="FFFFFF"/>
              </a:highlight>
              <a:latin typeface="Arial"/>
              <a:ea typeface="Arial"/>
              <a:cs typeface="Arial"/>
              <a:sym typeface="Arial"/>
            </a:endParaRPr>
          </a:p>
          <a:p>
            <a:pPr marL="457200" lvl="0" indent="-333375" algn="l" rtl="0">
              <a:spcBef>
                <a:spcPts val="0"/>
              </a:spcBef>
              <a:spcAft>
                <a:spcPts val="0"/>
              </a:spcAft>
              <a:buClr>
                <a:srgbClr val="666666"/>
              </a:buClr>
              <a:buSzPts val="1650"/>
              <a:buFont typeface="Arial"/>
              <a:buAutoNum type="arabicPeriod"/>
            </a:pPr>
            <a:r>
              <a:rPr lang="en" sz="1650">
                <a:solidFill>
                  <a:srgbClr val="666666"/>
                </a:solidFill>
                <a:highlight>
                  <a:srgbClr val="FFFFFF"/>
                </a:highlight>
                <a:latin typeface="Arial"/>
                <a:ea typeface="Arial"/>
                <a:cs typeface="Arial"/>
                <a:sym typeface="Arial"/>
              </a:rPr>
              <a:t>Love &amp; Belonging</a:t>
            </a:r>
            <a:endParaRPr sz="1650">
              <a:solidFill>
                <a:srgbClr val="666666"/>
              </a:solidFill>
              <a:highlight>
                <a:srgbClr val="FFFFFF"/>
              </a:highlight>
              <a:latin typeface="Arial"/>
              <a:ea typeface="Arial"/>
              <a:cs typeface="Arial"/>
              <a:sym typeface="Arial"/>
            </a:endParaRPr>
          </a:p>
          <a:p>
            <a:pPr marL="457200" lvl="0" indent="-333375" algn="l" rtl="0">
              <a:spcBef>
                <a:spcPts val="0"/>
              </a:spcBef>
              <a:spcAft>
                <a:spcPts val="0"/>
              </a:spcAft>
              <a:buClr>
                <a:srgbClr val="666666"/>
              </a:buClr>
              <a:buSzPts val="1650"/>
              <a:buFont typeface="Arial"/>
              <a:buAutoNum type="arabicPeriod"/>
            </a:pPr>
            <a:r>
              <a:rPr lang="en" sz="1650">
                <a:solidFill>
                  <a:srgbClr val="666666"/>
                </a:solidFill>
                <a:highlight>
                  <a:srgbClr val="FFFFFF"/>
                </a:highlight>
                <a:latin typeface="Arial"/>
                <a:ea typeface="Arial"/>
                <a:cs typeface="Arial"/>
                <a:sym typeface="Arial"/>
              </a:rPr>
              <a:t>Power</a:t>
            </a:r>
            <a:endParaRPr sz="1650">
              <a:solidFill>
                <a:srgbClr val="666666"/>
              </a:solidFill>
              <a:highlight>
                <a:srgbClr val="FFFFFF"/>
              </a:highlight>
              <a:latin typeface="Arial"/>
              <a:ea typeface="Arial"/>
              <a:cs typeface="Arial"/>
              <a:sym typeface="Arial"/>
            </a:endParaRPr>
          </a:p>
          <a:p>
            <a:pPr marL="457200" lvl="0" indent="-333375" algn="l" rtl="0">
              <a:spcBef>
                <a:spcPts val="0"/>
              </a:spcBef>
              <a:spcAft>
                <a:spcPts val="0"/>
              </a:spcAft>
              <a:buClr>
                <a:srgbClr val="666666"/>
              </a:buClr>
              <a:buSzPts val="1650"/>
              <a:buFont typeface="Arial"/>
              <a:buAutoNum type="arabicPeriod"/>
            </a:pPr>
            <a:r>
              <a:rPr lang="en" sz="1650">
                <a:solidFill>
                  <a:srgbClr val="666666"/>
                </a:solidFill>
                <a:highlight>
                  <a:srgbClr val="FFFFFF"/>
                </a:highlight>
                <a:latin typeface="Arial"/>
                <a:ea typeface="Arial"/>
                <a:cs typeface="Arial"/>
                <a:sym typeface="Arial"/>
              </a:rPr>
              <a:t>Fun</a:t>
            </a:r>
            <a:endParaRPr sz="1650">
              <a:solidFill>
                <a:srgbClr val="666666"/>
              </a:solidFill>
              <a:highlight>
                <a:srgbClr val="FFFFFF"/>
              </a:highlight>
              <a:latin typeface="Arial"/>
              <a:ea typeface="Arial"/>
              <a:cs typeface="Arial"/>
              <a:sym typeface="Arial"/>
            </a:endParaRPr>
          </a:p>
          <a:p>
            <a:pPr marL="457200" lvl="0" indent="-333375" algn="l" rtl="0">
              <a:spcBef>
                <a:spcPts val="0"/>
              </a:spcBef>
              <a:spcAft>
                <a:spcPts val="0"/>
              </a:spcAft>
              <a:buClr>
                <a:srgbClr val="666666"/>
              </a:buClr>
              <a:buSzPts val="1650"/>
              <a:buFont typeface="Arial"/>
              <a:buAutoNum type="arabicPeriod"/>
            </a:pPr>
            <a:r>
              <a:rPr lang="en" sz="1650">
                <a:solidFill>
                  <a:srgbClr val="666666"/>
                </a:solidFill>
                <a:highlight>
                  <a:srgbClr val="FFFFFF"/>
                </a:highlight>
                <a:latin typeface="Arial"/>
                <a:ea typeface="Arial"/>
                <a:cs typeface="Arial"/>
                <a:sym typeface="Arial"/>
              </a:rPr>
              <a:t>Freedom</a:t>
            </a:r>
            <a:endParaRPr sz="1650">
              <a:solidFill>
                <a:srgbClr val="666666"/>
              </a:solidFill>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819150" y="845600"/>
            <a:ext cx="7505700" cy="7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00" b="1"/>
              <a:t>Survival</a:t>
            </a:r>
            <a:endParaRPr sz="3600" b="1"/>
          </a:p>
        </p:txBody>
      </p:sp>
      <p:sp>
        <p:nvSpPr>
          <p:cNvPr id="185" name="Google Shape;185;p23"/>
          <p:cNvSpPr txBox="1">
            <a:spLocks noGrp="1"/>
          </p:cNvSpPr>
          <p:nvPr>
            <p:ph type="body" idx="1"/>
          </p:nvPr>
        </p:nvSpPr>
        <p:spPr>
          <a:xfrm>
            <a:off x="819150" y="1832375"/>
            <a:ext cx="7505700" cy="260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150">
                <a:solidFill>
                  <a:srgbClr val="666666"/>
                </a:solidFill>
                <a:highlight>
                  <a:srgbClr val="FFFFFF"/>
                </a:highlight>
                <a:latin typeface="Arial"/>
                <a:ea typeface="Arial"/>
                <a:cs typeface="Arial"/>
                <a:sym typeface="Arial"/>
              </a:rPr>
              <a:t>This is a physiological need encompassing everything you need to sustain life, such as health, shelter and nourishment. Reproductive sex includes survival of the species. The psychological component to this need involves feeling safe and secure.</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500" b="1"/>
              <a:t>Love &amp; Belonging</a:t>
            </a:r>
            <a:endParaRPr sz="3500" b="1"/>
          </a:p>
        </p:txBody>
      </p:sp>
      <p:sp>
        <p:nvSpPr>
          <p:cNvPr id="191" name="Google Shape;191;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50">
                <a:solidFill>
                  <a:srgbClr val="666666"/>
                </a:solidFill>
                <a:highlight>
                  <a:srgbClr val="FFFFFF"/>
                </a:highlight>
                <a:latin typeface="Arial"/>
                <a:ea typeface="Arial"/>
                <a:cs typeface="Arial"/>
                <a:sym typeface="Arial"/>
              </a:rPr>
              <a:t>The need for Love &amp; Belonging includes the drive to be connected with others, such as friends, family, intimate partners, co-workers, pets and the groups you affiliate with.</a:t>
            </a:r>
            <a:endParaRPr sz="2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700" b="1"/>
              <a:t>Power</a:t>
            </a:r>
            <a:endParaRPr sz="3700" b="1"/>
          </a:p>
        </p:txBody>
      </p:sp>
      <p:sp>
        <p:nvSpPr>
          <p:cNvPr id="197" name="Google Shape;197;p25"/>
          <p:cNvSpPr txBox="1">
            <a:spLocks noGrp="1"/>
          </p:cNvSpPr>
          <p:nvPr>
            <p:ph type="body" idx="1"/>
          </p:nvPr>
        </p:nvSpPr>
        <p:spPr>
          <a:xfrm>
            <a:off x="819150" y="1735925"/>
            <a:ext cx="7505700" cy="27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550">
                <a:solidFill>
                  <a:srgbClr val="666666"/>
                </a:solidFill>
                <a:highlight>
                  <a:srgbClr val="FFFFFF"/>
                </a:highlight>
                <a:latin typeface="Arial"/>
                <a:ea typeface="Arial"/>
                <a:cs typeface="Arial"/>
                <a:sym typeface="Arial"/>
              </a:rPr>
              <a:t>This need involves the desire to matter, make a difference, achieve, be competent, recognized and respected. It includes self-esteem and a desire to leave a legacy.</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100"/>
              <a:t>Fun</a:t>
            </a:r>
            <a:endParaRPr sz="4100"/>
          </a:p>
        </p:txBody>
      </p:sp>
      <p:sp>
        <p:nvSpPr>
          <p:cNvPr id="203" name="Google Shape;203;p26"/>
          <p:cNvSpPr txBox="1">
            <a:spLocks noGrp="1"/>
          </p:cNvSpPr>
          <p:nvPr>
            <p:ph type="body" idx="1"/>
          </p:nvPr>
        </p:nvSpPr>
        <p:spPr>
          <a:xfrm>
            <a:off x="819150" y="1800200"/>
            <a:ext cx="7505700" cy="2638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550">
                <a:solidFill>
                  <a:srgbClr val="666666"/>
                </a:solidFill>
                <a:highlight>
                  <a:srgbClr val="FFFFFF"/>
                </a:highlight>
                <a:latin typeface="Arial"/>
                <a:ea typeface="Arial"/>
                <a:cs typeface="Arial"/>
                <a:sym typeface="Arial"/>
              </a:rPr>
              <a:t>This need encompasses pleasure, play, humor, relaxation and relevant learning.</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900" b="1"/>
              <a:t>Freedom</a:t>
            </a:r>
            <a:endParaRPr sz="3900" b="1"/>
          </a:p>
        </p:txBody>
      </p:sp>
      <p:sp>
        <p:nvSpPr>
          <p:cNvPr id="209" name="Google Shape;209;p2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350">
                <a:solidFill>
                  <a:srgbClr val="666666"/>
                </a:solidFill>
                <a:highlight>
                  <a:srgbClr val="FFFFFF"/>
                </a:highlight>
                <a:latin typeface="Arial"/>
                <a:ea typeface="Arial"/>
                <a:cs typeface="Arial"/>
                <a:sym typeface="Arial"/>
              </a:rPr>
              <a:t>The need for freedom is about having choices, being independent and autonomous. Freedom is about being able to move freely without restriction. Creativity is a part of this need, too.</a:t>
            </a:r>
            <a:r>
              <a:rPr lang="en" sz="1050">
                <a:solidFill>
                  <a:srgbClr val="666666"/>
                </a:solidFill>
                <a:highlight>
                  <a:srgbClr val="FFFFFF"/>
                </a:highlight>
                <a:latin typeface="Arial"/>
                <a:ea typeface="Arial"/>
                <a:cs typeface="Arial"/>
                <a:sym typeface="Arial"/>
              </a:rPr>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819150" y="428625"/>
            <a:ext cx="7505700" cy="696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Relationship Habits</a:t>
            </a:r>
            <a:endParaRPr b="1"/>
          </a:p>
        </p:txBody>
      </p:sp>
      <p:sp>
        <p:nvSpPr>
          <p:cNvPr id="215" name="Google Shape;215;p28"/>
          <p:cNvSpPr txBox="1">
            <a:spLocks noGrp="1"/>
          </p:cNvSpPr>
          <p:nvPr>
            <p:ph type="body" idx="1"/>
          </p:nvPr>
        </p:nvSpPr>
        <p:spPr>
          <a:xfrm>
            <a:off x="407200" y="1050125"/>
            <a:ext cx="8358000" cy="3814800"/>
          </a:xfrm>
          <a:prstGeom prst="rect">
            <a:avLst/>
          </a:prstGeom>
        </p:spPr>
        <p:txBody>
          <a:bodyPr spcFirstLastPara="1" wrap="square" lIns="91425" tIns="91425" rIns="91425" bIns="91425" anchor="t" anchorCtr="0">
            <a:normAutofit fontScale="25000" lnSpcReduction="20000"/>
          </a:bodyPr>
          <a:lstStyle/>
          <a:p>
            <a:pPr marL="0" lvl="0" indent="0" algn="l" rtl="0">
              <a:lnSpc>
                <a:spcPct val="150000"/>
              </a:lnSpc>
              <a:spcBef>
                <a:spcPts val="0"/>
              </a:spcBef>
              <a:spcAft>
                <a:spcPts val="0"/>
              </a:spcAft>
              <a:buNone/>
            </a:pPr>
            <a:r>
              <a:rPr lang="en" sz="5600">
                <a:solidFill>
                  <a:srgbClr val="666666"/>
                </a:solidFill>
                <a:highlight>
                  <a:srgbClr val="FFFFFF"/>
                </a:highlight>
                <a:latin typeface="Arial"/>
                <a:ea typeface="Arial"/>
                <a:cs typeface="Arial"/>
                <a:sym typeface="Arial"/>
              </a:rPr>
              <a:t>Reality Therapy and Choice Theory were developed as a way to help people take control of, and be responsible for, their behavior. The basic tenet of Choice Theory is to promote self-control so that individuals can increase their ability to make and act on responsible choices. Choice Theory endorses the adoption of seven Connecting Relationship Habits that can be used in all your relationships. When adopted, practicing the concepts from Choice Theory becomes a way of life.</a:t>
            </a:r>
            <a:endParaRPr sz="5600">
              <a:solidFill>
                <a:srgbClr val="666666"/>
              </a:solidFill>
              <a:highlight>
                <a:srgbClr val="FFFFFF"/>
              </a:highlight>
              <a:latin typeface="Arial"/>
              <a:ea typeface="Arial"/>
              <a:cs typeface="Arial"/>
              <a:sym typeface="Arial"/>
            </a:endParaRPr>
          </a:p>
          <a:p>
            <a:pPr marL="0" lvl="0" indent="0" algn="l" rtl="0">
              <a:lnSpc>
                <a:spcPct val="150000"/>
              </a:lnSpc>
              <a:spcBef>
                <a:spcPts val="2200"/>
              </a:spcBef>
              <a:spcAft>
                <a:spcPts val="0"/>
              </a:spcAft>
              <a:buNone/>
            </a:pPr>
            <a:r>
              <a:rPr lang="en" sz="6000" b="1">
                <a:solidFill>
                  <a:srgbClr val="666666"/>
                </a:solidFill>
                <a:highlight>
                  <a:srgbClr val="FFFFFF"/>
                </a:highlight>
                <a:latin typeface="Arial"/>
                <a:ea typeface="Arial"/>
                <a:cs typeface="Arial"/>
                <a:sym typeface="Arial"/>
              </a:rPr>
              <a:t>Connecting Relationships Habits:</a:t>
            </a:r>
            <a:endParaRPr sz="6000" b="1">
              <a:solidFill>
                <a:srgbClr val="666666"/>
              </a:solidFill>
              <a:highlight>
                <a:srgbClr val="FFFFFF"/>
              </a:highlight>
              <a:latin typeface="Arial"/>
              <a:ea typeface="Arial"/>
              <a:cs typeface="Arial"/>
              <a:sym typeface="Arial"/>
            </a:endParaRPr>
          </a:p>
          <a:p>
            <a:pPr marL="457200" lvl="0" indent="-317500" algn="l" rtl="0">
              <a:lnSpc>
                <a:spcPct val="118181"/>
              </a:lnSpc>
              <a:spcBef>
                <a:spcPts val="2200"/>
              </a:spcBef>
              <a:spcAft>
                <a:spcPts val="0"/>
              </a:spcAft>
              <a:buClr>
                <a:srgbClr val="666666"/>
              </a:buClr>
              <a:buSzPct val="100000"/>
              <a:buFont typeface="Arial"/>
              <a:buAutoNum type="arabicPeriod"/>
            </a:pPr>
            <a:r>
              <a:rPr lang="en" sz="5600">
                <a:solidFill>
                  <a:srgbClr val="666666"/>
                </a:solidFill>
                <a:highlight>
                  <a:srgbClr val="FFFFFF"/>
                </a:highlight>
                <a:latin typeface="Arial"/>
                <a:ea typeface="Arial"/>
                <a:cs typeface="Arial"/>
                <a:sym typeface="Arial"/>
              </a:rPr>
              <a:t>Supporting</a:t>
            </a:r>
            <a:endParaRPr sz="5600">
              <a:solidFill>
                <a:srgbClr val="666666"/>
              </a:solidFill>
              <a:highlight>
                <a:srgbClr val="FFFFFF"/>
              </a:highlight>
              <a:latin typeface="Arial"/>
              <a:ea typeface="Arial"/>
              <a:cs typeface="Arial"/>
              <a:sym typeface="Arial"/>
            </a:endParaRPr>
          </a:p>
          <a:p>
            <a:pPr marL="457200" lvl="0" indent="-317500" algn="l" rtl="0">
              <a:lnSpc>
                <a:spcPct val="118181"/>
              </a:lnSpc>
              <a:spcBef>
                <a:spcPts val="0"/>
              </a:spcBef>
              <a:spcAft>
                <a:spcPts val="0"/>
              </a:spcAft>
              <a:buClr>
                <a:srgbClr val="666666"/>
              </a:buClr>
              <a:buSzPct val="100000"/>
              <a:buFont typeface="Arial"/>
              <a:buAutoNum type="arabicPeriod"/>
            </a:pPr>
            <a:r>
              <a:rPr lang="en" sz="5600">
                <a:solidFill>
                  <a:srgbClr val="666666"/>
                </a:solidFill>
                <a:highlight>
                  <a:srgbClr val="FFFFFF"/>
                </a:highlight>
                <a:latin typeface="Arial"/>
                <a:ea typeface="Arial"/>
                <a:cs typeface="Arial"/>
                <a:sym typeface="Arial"/>
              </a:rPr>
              <a:t>Encouraging</a:t>
            </a:r>
            <a:endParaRPr sz="5600">
              <a:solidFill>
                <a:srgbClr val="666666"/>
              </a:solidFill>
              <a:highlight>
                <a:srgbClr val="FFFFFF"/>
              </a:highlight>
              <a:latin typeface="Arial"/>
              <a:ea typeface="Arial"/>
              <a:cs typeface="Arial"/>
              <a:sym typeface="Arial"/>
            </a:endParaRPr>
          </a:p>
          <a:p>
            <a:pPr marL="457200" lvl="0" indent="-317500" algn="l" rtl="0">
              <a:lnSpc>
                <a:spcPct val="118181"/>
              </a:lnSpc>
              <a:spcBef>
                <a:spcPts val="0"/>
              </a:spcBef>
              <a:spcAft>
                <a:spcPts val="0"/>
              </a:spcAft>
              <a:buClr>
                <a:srgbClr val="666666"/>
              </a:buClr>
              <a:buSzPct val="100000"/>
              <a:buFont typeface="Arial"/>
              <a:buAutoNum type="arabicPeriod"/>
            </a:pPr>
            <a:r>
              <a:rPr lang="en" sz="5600">
                <a:solidFill>
                  <a:srgbClr val="666666"/>
                </a:solidFill>
                <a:highlight>
                  <a:srgbClr val="FFFFFF"/>
                </a:highlight>
                <a:latin typeface="Arial"/>
                <a:ea typeface="Arial"/>
                <a:cs typeface="Arial"/>
                <a:sym typeface="Arial"/>
              </a:rPr>
              <a:t>Listening</a:t>
            </a:r>
            <a:endParaRPr sz="5600">
              <a:solidFill>
                <a:srgbClr val="666666"/>
              </a:solidFill>
              <a:highlight>
                <a:srgbClr val="FFFFFF"/>
              </a:highlight>
              <a:latin typeface="Arial"/>
              <a:ea typeface="Arial"/>
              <a:cs typeface="Arial"/>
              <a:sym typeface="Arial"/>
            </a:endParaRPr>
          </a:p>
          <a:p>
            <a:pPr marL="457200" lvl="0" indent="-317500" algn="l" rtl="0">
              <a:lnSpc>
                <a:spcPct val="118181"/>
              </a:lnSpc>
              <a:spcBef>
                <a:spcPts val="0"/>
              </a:spcBef>
              <a:spcAft>
                <a:spcPts val="0"/>
              </a:spcAft>
              <a:buClr>
                <a:srgbClr val="666666"/>
              </a:buClr>
              <a:buSzPct val="100000"/>
              <a:buFont typeface="Arial"/>
              <a:buAutoNum type="arabicPeriod"/>
            </a:pPr>
            <a:r>
              <a:rPr lang="en" sz="5600">
                <a:solidFill>
                  <a:srgbClr val="666666"/>
                </a:solidFill>
                <a:highlight>
                  <a:srgbClr val="FFFFFF"/>
                </a:highlight>
                <a:latin typeface="Arial"/>
                <a:ea typeface="Arial"/>
                <a:cs typeface="Arial"/>
                <a:sym typeface="Arial"/>
              </a:rPr>
              <a:t>Accepting</a:t>
            </a:r>
            <a:endParaRPr sz="5600">
              <a:solidFill>
                <a:srgbClr val="666666"/>
              </a:solidFill>
              <a:highlight>
                <a:srgbClr val="FFFFFF"/>
              </a:highlight>
              <a:latin typeface="Arial"/>
              <a:ea typeface="Arial"/>
              <a:cs typeface="Arial"/>
              <a:sym typeface="Arial"/>
            </a:endParaRPr>
          </a:p>
          <a:p>
            <a:pPr marL="457200" lvl="0" indent="-317500" algn="l" rtl="0">
              <a:lnSpc>
                <a:spcPct val="118181"/>
              </a:lnSpc>
              <a:spcBef>
                <a:spcPts val="0"/>
              </a:spcBef>
              <a:spcAft>
                <a:spcPts val="0"/>
              </a:spcAft>
              <a:buClr>
                <a:srgbClr val="666666"/>
              </a:buClr>
              <a:buSzPct val="100000"/>
              <a:buFont typeface="Arial"/>
              <a:buAutoNum type="arabicPeriod"/>
            </a:pPr>
            <a:r>
              <a:rPr lang="en" sz="5600">
                <a:solidFill>
                  <a:srgbClr val="666666"/>
                </a:solidFill>
                <a:highlight>
                  <a:srgbClr val="FFFFFF"/>
                </a:highlight>
                <a:latin typeface="Arial"/>
                <a:ea typeface="Arial"/>
                <a:cs typeface="Arial"/>
                <a:sym typeface="Arial"/>
              </a:rPr>
              <a:t>Trusting</a:t>
            </a:r>
            <a:endParaRPr sz="5600">
              <a:solidFill>
                <a:srgbClr val="666666"/>
              </a:solidFill>
              <a:highlight>
                <a:srgbClr val="FFFFFF"/>
              </a:highlight>
              <a:latin typeface="Arial"/>
              <a:ea typeface="Arial"/>
              <a:cs typeface="Arial"/>
              <a:sym typeface="Arial"/>
            </a:endParaRPr>
          </a:p>
          <a:p>
            <a:pPr marL="457200" lvl="0" indent="-317500" algn="l" rtl="0">
              <a:lnSpc>
                <a:spcPct val="118181"/>
              </a:lnSpc>
              <a:spcBef>
                <a:spcPts val="0"/>
              </a:spcBef>
              <a:spcAft>
                <a:spcPts val="0"/>
              </a:spcAft>
              <a:buClr>
                <a:srgbClr val="666666"/>
              </a:buClr>
              <a:buSzPct val="100000"/>
              <a:buFont typeface="Arial"/>
              <a:buAutoNum type="arabicPeriod"/>
            </a:pPr>
            <a:r>
              <a:rPr lang="en" sz="5600">
                <a:solidFill>
                  <a:srgbClr val="666666"/>
                </a:solidFill>
                <a:highlight>
                  <a:srgbClr val="FFFFFF"/>
                </a:highlight>
                <a:latin typeface="Arial"/>
                <a:ea typeface="Arial"/>
                <a:cs typeface="Arial"/>
                <a:sym typeface="Arial"/>
              </a:rPr>
              <a:t>Respecting</a:t>
            </a:r>
            <a:endParaRPr sz="5600">
              <a:solidFill>
                <a:srgbClr val="666666"/>
              </a:solidFill>
              <a:highlight>
                <a:srgbClr val="FFFFFF"/>
              </a:highlight>
              <a:latin typeface="Arial"/>
              <a:ea typeface="Arial"/>
              <a:cs typeface="Arial"/>
              <a:sym typeface="Arial"/>
            </a:endParaRPr>
          </a:p>
          <a:p>
            <a:pPr marL="457200" lvl="0" indent="-317500" algn="l" rtl="0">
              <a:lnSpc>
                <a:spcPct val="118181"/>
              </a:lnSpc>
              <a:spcBef>
                <a:spcPts val="0"/>
              </a:spcBef>
              <a:spcAft>
                <a:spcPts val="0"/>
              </a:spcAft>
              <a:buClr>
                <a:srgbClr val="666666"/>
              </a:buClr>
              <a:buSzPct val="100000"/>
              <a:buFont typeface="Arial"/>
              <a:buAutoNum type="arabicPeriod"/>
            </a:pPr>
            <a:r>
              <a:rPr lang="en" sz="5600">
                <a:solidFill>
                  <a:srgbClr val="666666"/>
                </a:solidFill>
                <a:highlight>
                  <a:srgbClr val="FFFFFF"/>
                </a:highlight>
                <a:latin typeface="Arial"/>
                <a:ea typeface="Arial"/>
                <a:cs typeface="Arial"/>
                <a:sym typeface="Arial"/>
              </a:rPr>
              <a:t>Negotiating Differences</a:t>
            </a:r>
            <a:endParaRPr sz="5600">
              <a:solidFill>
                <a:srgbClr val="666666"/>
              </a:solidFill>
              <a:highlight>
                <a:srgbClr val="FFFFFF"/>
              </a:highlight>
              <a:latin typeface="Arial"/>
              <a:ea typeface="Arial"/>
              <a:cs typeface="Arial"/>
              <a:sym typeface="Arial"/>
            </a:endParaRPr>
          </a:p>
          <a:p>
            <a:pPr marL="0" lvl="0" indent="0" algn="l" rtl="0">
              <a:spcBef>
                <a:spcPts val="350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body" idx="1"/>
          </p:nvPr>
        </p:nvSpPr>
        <p:spPr>
          <a:xfrm>
            <a:off x="450050" y="675075"/>
            <a:ext cx="8208000" cy="41148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935"/>
              <a:buNone/>
            </a:pPr>
            <a:r>
              <a:rPr lang="en" sz="1502">
                <a:solidFill>
                  <a:srgbClr val="666666"/>
                </a:solidFill>
                <a:highlight>
                  <a:srgbClr val="FFFFFF"/>
                </a:highlight>
                <a:latin typeface="Arial"/>
                <a:ea typeface="Arial"/>
                <a:cs typeface="Arial"/>
                <a:sym typeface="Arial"/>
              </a:rPr>
              <a:t>The opposite of the Connecting Relationship Habits is the seven Disconnecting Habits which are based on external control. These habits lead to the breakdown of relationships. Being disconnected can lead to many of the problems facing human beings. Individuals use the seven Disconnecting Habits to control people. Utilizing these habits usually leads to misunderstandings and resentment.</a:t>
            </a:r>
            <a:endParaRPr sz="1502">
              <a:solidFill>
                <a:srgbClr val="666666"/>
              </a:solidFill>
              <a:highlight>
                <a:srgbClr val="FFFFFF"/>
              </a:highlight>
              <a:latin typeface="Arial"/>
              <a:ea typeface="Arial"/>
              <a:cs typeface="Arial"/>
              <a:sym typeface="Arial"/>
            </a:endParaRPr>
          </a:p>
          <a:p>
            <a:pPr marL="0" lvl="0" indent="0" algn="l" rtl="0">
              <a:lnSpc>
                <a:spcPct val="140000"/>
              </a:lnSpc>
              <a:spcBef>
                <a:spcPts val="1200"/>
              </a:spcBef>
              <a:spcAft>
                <a:spcPts val="0"/>
              </a:spcAft>
              <a:buSzPts val="935"/>
              <a:buNone/>
            </a:pPr>
            <a:r>
              <a:rPr lang="en" sz="1502">
                <a:solidFill>
                  <a:srgbClr val="666666"/>
                </a:solidFill>
                <a:highlight>
                  <a:srgbClr val="FFFFFF"/>
                </a:highlight>
                <a:latin typeface="Arial"/>
                <a:ea typeface="Arial"/>
                <a:cs typeface="Arial"/>
                <a:sym typeface="Arial"/>
              </a:rPr>
              <a:t>7 Disconnecting Habits</a:t>
            </a:r>
            <a:endParaRPr sz="1502">
              <a:solidFill>
                <a:srgbClr val="666666"/>
              </a:solidFill>
              <a:highlight>
                <a:srgbClr val="FFFFFF"/>
              </a:highlight>
              <a:latin typeface="Arial"/>
              <a:ea typeface="Arial"/>
              <a:cs typeface="Arial"/>
              <a:sym typeface="Arial"/>
            </a:endParaRPr>
          </a:p>
          <a:p>
            <a:pPr marL="457200" lvl="0" indent="-324008" algn="l" rtl="0">
              <a:lnSpc>
                <a:spcPct val="108181"/>
              </a:lnSpc>
              <a:spcBef>
                <a:spcPts val="2200"/>
              </a:spcBef>
              <a:spcAft>
                <a:spcPts val="0"/>
              </a:spcAft>
              <a:buClr>
                <a:srgbClr val="666666"/>
              </a:buClr>
              <a:buSzPts val="1503"/>
              <a:buFont typeface="Arial"/>
              <a:buAutoNum type="arabicPeriod"/>
            </a:pPr>
            <a:r>
              <a:rPr lang="en" sz="1502">
                <a:solidFill>
                  <a:srgbClr val="666666"/>
                </a:solidFill>
                <a:highlight>
                  <a:srgbClr val="FFFFFF"/>
                </a:highlight>
                <a:latin typeface="Arial"/>
                <a:ea typeface="Arial"/>
                <a:cs typeface="Arial"/>
                <a:sym typeface="Arial"/>
              </a:rPr>
              <a:t>Criticizing</a:t>
            </a:r>
            <a:endParaRPr sz="1502">
              <a:solidFill>
                <a:srgbClr val="666666"/>
              </a:solidFill>
              <a:highlight>
                <a:srgbClr val="FFFFFF"/>
              </a:highlight>
              <a:latin typeface="Arial"/>
              <a:ea typeface="Arial"/>
              <a:cs typeface="Arial"/>
              <a:sym typeface="Arial"/>
            </a:endParaRPr>
          </a:p>
          <a:p>
            <a:pPr marL="457200" lvl="0" indent="-324008" algn="l" rtl="0">
              <a:lnSpc>
                <a:spcPct val="108181"/>
              </a:lnSpc>
              <a:spcBef>
                <a:spcPts val="0"/>
              </a:spcBef>
              <a:spcAft>
                <a:spcPts val="0"/>
              </a:spcAft>
              <a:buClr>
                <a:srgbClr val="666666"/>
              </a:buClr>
              <a:buSzPts val="1503"/>
              <a:buFont typeface="Arial"/>
              <a:buAutoNum type="arabicPeriod"/>
            </a:pPr>
            <a:r>
              <a:rPr lang="en" sz="1502">
                <a:solidFill>
                  <a:srgbClr val="666666"/>
                </a:solidFill>
                <a:highlight>
                  <a:srgbClr val="FFFFFF"/>
                </a:highlight>
                <a:latin typeface="Arial"/>
                <a:ea typeface="Arial"/>
                <a:cs typeface="Arial"/>
                <a:sym typeface="Arial"/>
              </a:rPr>
              <a:t>Blaming</a:t>
            </a:r>
            <a:endParaRPr sz="1502">
              <a:solidFill>
                <a:srgbClr val="666666"/>
              </a:solidFill>
              <a:highlight>
                <a:srgbClr val="FFFFFF"/>
              </a:highlight>
              <a:latin typeface="Arial"/>
              <a:ea typeface="Arial"/>
              <a:cs typeface="Arial"/>
              <a:sym typeface="Arial"/>
            </a:endParaRPr>
          </a:p>
          <a:p>
            <a:pPr marL="457200" lvl="0" indent="-324008" algn="l" rtl="0">
              <a:lnSpc>
                <a:spcPct val="108181"/>
              </a:lnSpc>
              <a:spcBef>
                <a:spcPts val="0"/>
              </a:spcBef>
              <a:spcAft>
                <a:spcPts val="0"/>
              </a:spcAft>
              <a:buClr>
                <a:srgbClr val="666666"/>
              </a:buClr>
              <a:buSzPts val="1503"/>
              <a:buFont typeface="Arial"/>
              <a:buAutoNum type="arabicPeriod"/>
            </a:pPr>
            <a:r>
              <a:rPr lang="en" sz="1502">
                <a:solidFill>
                  <a:srgbClr val="666666"/>
                </a:solidFill>
                <a:highlight>
                  <a:srgbClr val="FFFFFF"/>
                </a:highlight>
                <a:latin typeface="Arial"/>
                <a:ea typeface="Arial"/>
                <a:cs typeface="Arial"/>
                <a:sym typeface="Arial"/>
              </a:rPr>
              <a:t>Complaining</a:t>
            </a:r>
            <a:endParaRPr sz="1502">
              <a:solidFill>
                <a:srgbClr val="666666"/>
              </a:solidFill>
              <a:highlight>
                <a:srgbClr val="FFFFFF"/>
              </a:highlight>
              <a:latin typeface="Arial"/>
              <a:ea typeface="Arial"/>
              <a:cs typeface="Arial"/>
              <a:sym typeface="Arial"/>
            </a:endParaRPr>
          </a:p>
          <a:p>
            <a:pPr marL="457200" lvl="0" indent="-324008" algn="l" rtl="0">
              <a:lnSpc>
                <a:spcPct val="108181"/>
              </a:lnSpc>
              <a:spcBef>
                <a:spcPts val="0"/>
              </a:spcBef>
              <a:spcAft>
                <a:spcPts val="0"/>
              </a:spcAft>
              <a:buClr>
                <a:srgbClr val="666666"/>
              </a:buClr>
              <a:buSzPts val="1503"/>
              <a:buFont typeface="Arial"/>
              <a:buAutoNum type="arabicPeriod"/>
            </a:pPr>
            <a:r>
              <a:rPr lang="en" sz="1502">
                <a:solidFill>
                  <a:srgbClr val="666666"/>
                </a:solidFill>
                <a:highlight>
                  <a:srgbClr val="FFFFFF"/>
                </a:highlight>
                <a:latin typeface="Arial"/>
                <a:ea typeface="Arial"/>
                <a:cs typeface="Arial"/>
                <a:sym typeface="Arial"/>
              </a:rPr>
              <a:t>Nagging</a:t>
            </a:r>
            <a:endParaRPr sz="1502">
              <a:solidFill>
                <a:srgbClr val="666666"/>
              </a:solidFill>
              <a:highlight>
                <a:srgbClr val="FFFFFF"/>
              </a:highlight>
              <a:latin typeface="Arial"/>
              <a:ea typeface="Arial"/>
              <a:cs typeface="Arial"/>
              <a:sym typeface="Arial"/>
            </a:endParaRPr>
          </a:p>
          <a:p>
            <a:pPr marL="457200" lvl="0" indent="-324008" algn="l" rtl="0">
              <a:lnSpc>
                <a:spcPct val="108181"/>
              </a:lnSpc>
              <a:spcBef>
                <a:spcPts val="0"/>
              </a:spcBef>
              <a:spcAft>
                <a:spcPts val="0"/>
              </a:spcAft>
              <a:buClr>
                <a:srgbClr val="666666"/>
              </a:buClr>
              <a:buSzPts val="1503"/>
              <a:buFont typeface="Arial"/>
              <a:buAutoNum type="arabicPeriod"/>
            </a:pPr>
            <a:r>
              <a:rPr lang="en" sz="1502">
                <a:solidFill>
                  <a:srgbClr val="666666"/>
                </a:solidFill>
                <a:highlight>
                  <a:srgbClr val="FFFFFF"/>
                </a:highlight>
                <a:latin typeface="Arial"/>
                <a:ea typeface="Arial"/>
                <a:cs typeface="Arial"/>
                <a:sym typeface="Arial"/>
              </a:rPr>
              <a:t>Threatening</a:t>
            </a:r>
            <a:endParaRPr sz="1502">
              <a:solidFill>
                <a:srgbClr val="666666"/>
              </a:solidFill>
              <a:highlight>
                <a:srgbClr val="FFFFFF"/>
              </a:highlight>
              <a:latin typeface="Arial"/>
              <a:ea typeface="Arial"/>
              <a:cs typeface="Arial"/>
              <a:sym typeface="Arial"/>
            </a:endParaRPr>
          </a:p>
          <a:p>
            <a:pPr marL="457200" lvl="0" indent="-324008" algn="l" rtl="0">
              <a:lnSpc>
                <a:spcPct val="108181"/>
              </a:lnSpc>
              <a:spcBef>
                <a:spcPts val="0"/>
              </a:spcBef>
              <a:spcAft>
                <a:spcPts val="0"/>
              </a:spcAft>
              <a:buClr>
                <a:srgbClr val="666666"/>
              </a:buClr>
              <a:buSzPts val="1503"/>
              <a:buFont typeface="Arial"/>
              <a:buAutoNum type="arabicPeriod"/>
            </a:pPr>
            <a:r>
              <a:rPr lang="en" sz="1502">
                <a:solidFill>
                  <a:srgbClr val="666666"/>
                </a:solidFill>
                <a:highlight>
                  <a:srgbClr val="FFFFFF"/>
                </a:highlight>
                <a:latin typeface="Arial"/>
                <a:ea typeface="Arial"/>
                <a:cs typeface="Arial"/>
                <a:sym typeface="Arial"/>
              </a:rPr>
              <a:t>Punishing</a:t>
            </a:r>
            <a:endParaRPr sz="1502">
              <a:solidFill>
                <a:srgbClr val="666666"/>
              </a:solidFill>
              <a:highlight>
                <a:srgbClr val="FFFFFF"/>
              </a:highlight>
              <a:latin typeface="Arial"/>
              <a:ea typeface="Arial"/>
              <a:cs typeface="Arial"/>
              <a:sym typeface="Arial"/>
            </a:endParaRPr>
          </a:p>
          <a:p>
            <a:pPr marL="457200" lvl="0" indent="-324008" algn="l" rtl="0">
              <a:lnSpc>
                <a:spcPct val="108181"/>
              </a:lnSpc>
              <a:spcBef>
                <a:spcPts val="0"/>
              </a:spcBef>
              <a:spcAft>
                <a:spcPts val="0"/>
              </a:spcAft>
              <a:buClr>
                <a:srgbClr val="666666"/>
              </a:buClr>
              <a:buSzPts val="1503"/>
              <a:buFont typeface="Arial"/>
              <a:buAutoNum type="arabicPeriod"/>
            </a:pPr>
            <a:r>
              <a:rPr lang="en" sz="1502">
                <a:solidFill>
                  <a:srgbClr val="666666"/>
                </a:solidFill>
                <a:highlight>
                  <a:srgbClr val="FFFFFF"/>
                </a:highlight>
                <a:latin typeface="Arial"/>
                <a:ea typeface="Arial"/>
                <a:cs typeface="Arial"/>
                <a:sym typeface="Arial"/>
              </a:rPr>
              <a:t>Bribing, Rewarding to Control</a:t>
            </a:r>
            <a:endParaRPr sz="1502">
              <a:solidFill>
                <a:srgbClr val="666666"/>
              </a:solidFill>
              <a:highlight>
                <a:srgbClr val="FFFFFF"/>
              </a:highlight>
              <a:latin typeface="Arial"/>
              <a:ea typeface="Arial"/>
              <a:cs typeface="Arial"/>
              <a:sym typeface="Arial"/>
            </a:endParaRPr>
          </a:p>
          <a:p>
            <a:pPr marL="0" lvl="0" indent="0" algn="l" rtl="0">
              <a:lnSpc>
                <a:spcPct val="105000"/>
              </a:lnSpc>
              <a:spcBef>
                <a:spcPts val="3500"/>
              </a:spcBef>
              <a:spcAft>
                <a:spcPts val="1200"/>
              </a:spcAft>
              <a:buSzPts val="935"/>
              <a:buNone/>
            </a:pPr>
            <a:endParaRPr sz="1402">
              <a:solidFill>
                <a:srgbClr val="666666"/>
              </a:solidFill>
              <a:highlight>
                <a:srgbClr val="FFFFFF"/>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body" idx="1"/>
          </p:nvPr>
        </p:nvSpPr>
        <p:spPr>
          <a:xfrm>
            <a:off x="819150" y="717950"/>
            <a:ext cx="7505700" cy="372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350">
                <a:solidFill>
                  <a:srgbClr val="666666"/>
                </a:solidFill>
                <a:highlight>
                  <a:srgbClr val="FFFFFF"/>
                </a:highlight>
                <a:latin typeface="Arial"/>
                <a:ea typeface="Arial"/>
                <a:cs typeface="Arial"/>
                <a:sym typeface="Arial"/>
              </a:rPr>
              <a:t>In order to have a healthy relationship, it is very important to focus on our own behavior. Having healthy relationships means supporting, encouraging, accepting, trusting, respecting, negotiating differences, and listening to each other. Just as happiness is a choice, a happy relationship is also a choice. You get to choose whether you utilize Connecting or Disconnecting Habits.</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p:nvPr>
        </p:nvSpPr>
        <p:spPr>
          <a:xfrm>
            <a:off x="819150" y="385775"/>
            <a:ext cx="7505700" cy="66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Ten Axioms of Choice Theory</a:t>
            </a:r>
            <a:endParaRPr/>
          </a:p>
        </p:txBody>
      </p:sp>
      <p:sp>
        <p:nvSpPr>
          <p:cNvPr id="231" name="Google Shape;231;p31"/>
          <p:cNvSpPr txBox="1">
            <a:spLocks noGrp="1"/>
          </p:cNvSpPr>
          <p:nvPr>
            <p:ph type="body" idx="1"/>
          </p:nvPr>
        </p:nvSpPr>
        <p:spPr>
          <a:xfrm>
            <a:off x="396475" y="1050275"/>
            <a:ext cx="8326200" cy="3686100"/>
          </a:xfrm>
          <a:prstGeom prst="rect">
            <a:avLst/>
          </a:prstGeom>
        </p:spPr>
        <p:txBody>
          <a:bodyPr spcFirstLastPara="1" wrap="square" lIns="91425" tIns="91425" rIns="91425" bIns="91425" anchor="t" anchorCtr="0">
            <a:normAutofit fontScale="25000" lnSpcReduction="10000"/>
          </a:bodyPr>
          <a:lstStyle/>
          <a:p>
            <a:pPr marL="457200" lvl="0" indent="-311150" algn="l" rtl="0">
              <a:lnSpc>
                <a:spcPct val="118181"/>
              </a:lnSpc>
              <a:spcBef>
                <a:spcPts val="0"/>
              </a:spcBef>
              <a:spcAft>
                <a:spcPts val="0"/>
              </a:spcAft>
              <a:buClr>
                <a:srgbClr val="666666"/>
              </a:buClr>
              <a:buSzPct val="100000"/>
              <a:buFont typeface="Arial"/>
              <a:buAutoNum type="arabicPeriod"/>
            </a:pPr>
            <a:r>
              <a:rPr lang="en" sz="5200">
                <a:solidFill>
                  <a:srgbClr val="666666"/>
                </a:solidFill>
                <a:highlight>
                  <a:srgbClr val="FFFFFF"/>
                </a:highlight>
                <a:latin typeface="Arial"/>
                <a:ea typeface="Arial"/>
                <a:cs typeface="Arial"/>
                <a:sym typeface="Arial"/>
              </a:rPr>
              <a:t>The only person whose behavior you can control is our own.</a:t>
            </a:r>
            <a:endParaRPr sz="5200">
              <a:solidFill>
                <a:srgbClr val="666666"/>
              </a:solidFill>
              <a:highlight>
                <a:srgbClr val="FFFFFF"/>
              </a:highlight>
              <a:latin typeface="Arial"/>
              <a:ea typeface="Arial"/>
              <a:cs typeface="Arial"/>
              <a:sym typeface="Arial"/>
            </a:endParaRPr>
          </a:p>
          <a:p>
            <a:pPr marL="457200" lvl="0" indent="-311150" algn="l" rtl="0">
              <a:lnSpc>
                <a:spcPct val="118181"/>
              </a:lnSpc>
              <a:spcBef>
                <a:spcPts val="0"/>
              </a:spcBef>
              <a:spcAft>
                <a:spcPts val="0"/>
              </a:spcAft>
              <a:buClr>
                <a:srgbClr val="666666"/>
              </a:buClr>
              <a:buSzPct val="100000"/>
              <a:buFont typeface="Arial"/>
              <a:buAutoNum type="arabicPeriod"/>
            </a:pPr>
            <a:r>
              <a:rPr lang="en" sz="5200">
                <a:solidFill>
                  <a:srgbClr val="666666"/>
                </a:solidFill>
                <a:highlight>
                  <a:srgbClr val="FFFFFF"/>
                </a:highlight>
                <a:latin typeface="Arial"/>
                <a:ea typeface="Arial"/>
                <a:cs typeface="Arial"/>
                <a:sym typeface="Arial"/>
              </a:rPr>
              <a:t>All we can give or get from other people is information.</a:t>
            </a:r>
            <a:endParaRPr sz="5200">
              <a:solidFill>
                <a:srgbClr val="666666"/>
              </a:solidFill>
              <a:highlight>
                <a:srgbClr val="FFFFFF"/>
              </a:highlight>
              <a:latin typeface="Arial"/>
              <a:ea typeface="Arial"/>
              <a:cs typeface="Arial"/>
              <a:sym typeface="Arial"/>
            </a:endParaRPr>
          </a:p>
          <a:p>
            <a:pPr marL="457200" lvl="0" indent="-311150" algn="l" rtl="0">
              <a:lnSpc>
                <a:spcPct val="118181"/>
              </a:lnSpc>
              <a:spcBef>
                <a:spcPts val="0"/>
              </a:spcBef>
              <a:spcAft>
                <a:spcPts val="0"/>
              </a:spcAft>
              <a:buClr>
                <a:srgbClr val="666666"/>
              </a:buClr>
              <a:buSzPct val="100000"/>
              <a:buFont typeface="Arial"/>
              <a:buAutoNum type="arabicPeriod"/>
            </a:pPr>
            <a:r>
              <a:rPr lang="en" sz="5200">
                <a:solidFill>
                  <a:srgbClr val="666666"/>
                </a:solidFill>
                <a:highlight>
                  <a:srgbClr val="FFFFFF"/>
                </a:highlight>
                <a:latin typeface="Arial"/>
                <a:ea typeface="Arial"/>
                <a:cs typeface="Arial"/>
                <a:sym typeface="Arial"/>
              </a:rPr>
              <a:t>All long-lasting psychological problems are relationship problems.</a:t>
            </a:r>
            <a:endParaRPr sz="5200">
              <a:solidFill>
                <a:srgbClr val="666666"/>
              </a:solidFill>
              <a:highlight>
                <a:srgbClr val="FFFFFF"/>
              </a:highlight>
              <a:latin typeface="Arial"/>
              <a:ea typeface="Arial"/>
              <a:cs typeface="Arial"/>
              <a:sym typeface="Arial"/>
            </a:endParaRPr>
          </a:p>
          <a:p>
            <a:pPr marL="457200" lvl="0" indent="-311150" algn="l" rtl="0">
              <a:lnSpc>
                <a:spcPct val="118181"/>
              </a:lnSpc>
              <a:spcBef>
                <a:spcPts val="0"/>
              </a:spcBef>
              <a:spcAft>
                <a:spcPts val="0"/>
              </a:spcAft>
              <a:buClr>
                <a:srgbClr val="666666"/>
              </a:buClr>
              <a:buSzPct val="100000"/>
              <a:buFont typeface="Arial"/>
              <a:buAutoNum type="arabicPeriod"/>
            </a:pPr>
            <a:r>
              <a:rPr lang="en" sz="5200">
                <a:solidFill>
                  <a:srgbClr val="666666"/>
                </a:solidFill>
                <a:highlight>
                  <a:srgbClr val="FFFFFF"/>
                </a:highlight>
                <a:latin typeface="Arial"/>
                <a:ea typeface="Arial"/>
                <a:cs typeface="Arial"/>
                <a:sym typeface="Arial"/>
              </a:rPr>
              <a:t>The problem relationship is always part of our present lives.</a:t>
            </a:r>
            <a:endParaRPr sz="5200">
              <a:solidFill>
                <a:srgbClr val="666666"/>
              </a:solidFill>
              <a:highlight>
                <a:srgbClr val="FFFFFF"/>
              </a:highlight>
              <a:latin typeface="Arial"/>
              <a:ea typeface="Arial"/>
              <a:cs typeface="Arial"/>
              <a:sym typeface="Arial"/>
            </a:endParaRPr>
          </a:p>
          <a:p>
            <a:pPr marL="457200" lvl="0" indent="-311150" algn="l" rtl="0">
              <a:lnSpc>
                <a:spcPct val="118181"/>
              </a:lnSpc>
              <a:spcBef>
                <a:spcPts val="0"/>
              </a:spcBef>
              <a:spcAft>
                <a:spcPts val="0"/>
              </a:spcAft>
              <a:buClr>
                <a:srgbClr val="666666"/>
              </a:buClr>
              <a:buSzPct val="100000"/>
              <a:buFont typeface="Arial"/>
              <a:buAutoNum type="arabicPeriod"/>
            </a:pPr>
            <a:r>
              <a:rPr lang="en" sz="5200">
                <a:solidFill>
                  <a:srgbClr val="666666"/>
                </a:solidFill>
                <a:highlight>
                  <a:srgbClr val="FFFFFF"/>
                </a:highlight>
                <a:latin typeface="Arial"/>
                <a:ea typeface="Arial"/>
                <a:cs typeface="Arial"/>
                <a:sym typeface="Arial"/>
              </a:rPr>
              <a:t>What happened in the past that was painful has a great deal to do with what we are today, but revisiting this painful past can contribute little or nothing to what we need to do now: improve an important, present relationship.</a:t>
            </a:r>
            <a:endParaRPr sz="5200">
              <a:solidFill>
                <a:srgbClr val="666666"/>
              </a:solidFill>
              <a:highlight>
                <a:srgbClr val="FFFFFF"/>
              </a:highlight>
              <a:latin typeface="Arial"/>
              <a:ea typeface="Arial"/>
              <a:cs typeface="Arial"/>
              <a:sym typeface="Arial"/>
            </a:endParaRPr>
          </a:p>
          <a:p>
            <a:pPr marL="457200" lvl="0" indent="-311150" algn="l" rtl="0">
              <a:lnSpc>
                <a:spcPct val="118181"/>
              </a:lnSpc>
              <a:spcBef>
                <a:spcPts val="0"/>
              </a:spcBef>
              <a:spcAft>
                <a:spcPts val="0"/>
              </a:spcAft>
              <a:buClr>
                <a:srgbClr val="666666"/>
              </a:buClr>
              <a:buSzPct val="100000"/>
              <a:buFont typeface="Arial"/>
              <a:buAutoNum type="arabicPeriod"/>
            </a:pPr>
            <a:r>
              <a:rPr lang="en" sz="5200">
                <a:solidFill>
                  <a:srgbClr val="666666"/>
                </a:solidFill>
                <a:highlight>
                  <a:srgbClr val="FFFFFF"/>
                </a:highlight>
                <a:latin typeface="Arial"/>
                <a:ea typeface="Arial"/>
                <a:cs typeface="Arial"/>
                <a:sym typeface="Arial"/>
              </a:rPr>
              <a:t>We are driven by five genetic needs: survival, love and belonging, power, freedom, and fun.</a:t>
            </a:r>
            <a:endParaRPr sz="5200">
              <a:solidFill>
                <a:srgbClr val="666666"/>
              </a:solidFill>
              <a:highlight>
                <a:srgbClr val="FFFFFF"/>
              </a:highlight>
              <a:latin typeface="Arial"/>
              <a:ea typeface="Arial"/>
              <a:cs typeface="Arial"/>
              <a:sym typeface="Arial"/>
            </a:endParaRPr>
          </a:p>
          <a:p>
            <a:pPr marL="457200" lvl="0" indent="-311150" algn="l" rtl="0">
              <a:lnSpc>
                <a:spcPct val="118181"/>
              </a:lnSpc>
              <a:spcBef>
                <a:spcPts val="0"/>
              </a:spcBef>
              <a:spcAft>
                <a:spcPts val="0"/>
              </a:spcAft>
              <a:buClr>
                <a:srgbClr val="666666"/>
              </a:buClr>
              <a:buSzPct val="100000"/>
              <a:buFont typeface="Arial"/>
              <a:buAutoNum type="arabicPeriod"/>
            </a:pPr>
            <a:r>
              <a:rPr lang="en" sz="5200">
                <a:solidFill>
                  <a:srgbClr val="666666"/>
                </a:solidFill>
                <a:highlight>
                  <a:srgbClr val="FFFFFF"/>
                </a:highlight>
                <a:latin typeface="Arial"/>
                <a:ea typeface="Arial"/>
                <a:cs typeface="Arial"/>
                <a:sym typeface="Arial"/>
              </a:rPr>
              <a:t>We can satisfy these needs only by satisfying a picture or pictures in our Quality Worlds.</a:t>
            </a:r>
            <a:endParaRPr sz="5200">
              <a:solidFill>
                <a:srgbClr val="666666"/>
              </a:solidFill>
              <a:highlight>
                <a:srgbClr val="FFFFFF"/>
              </a:highlight>
              <a:latin typeface="Arial"/>
              <a:ea typeface="Arial"/>
              <a:cs typeface="Arial"/>
              <a:sym typeface="Arial"/>
            </a:endParaRPr>
          </a:p>
          <a:p>
            <a:pPr marL="457200" lvl="0" indent="-311150" algn="l" rtl="0">
              <a:lnSpc>
                <a:spcPct val="118181"/>
              </a:lnSpc>
              <a:spcBef>
                <a:spcPts val="0"/>
              </a:spcBef>
              <a:spcAft>
                <a:spcPts val="0"/>
              </a:spcAft>
              <a:buClr>
                <a:srgbClr val="666666"/>
              </a:buClr>
              <a:buSzPct val="100000"/>
              <a:buFont typeface="Arial"/>
              <a:buAutoNum type="arabicPeriod"/>
            </a:pPr>
            <a:r>
              <a:rPr lang="en" sz="5200">
                <a:solidFill>
                  <a:srgbClr val="666666"/>
                </a:solidFill>
                <a:highlight>
                  <a:srgbClr val="FFFFFF"/>
                </a:highlight>
                <a:latin typeface="Arial"/>
                <a:ea typeface="Arial"/>
                <a:cs typeface="Arial"/>
                <a:sym typeface="Arial"/>
              </a:rPr>
              <a:t>All we can do from birth to death is behave. All behavior is Total Behavior and is made up of four inseparable components: acting, thinking, feeling and physiology.</a:t>
            </a:r>
            <a:endParaRPr sz="5200">
              <a:solidFill>
                <a:srgbClr val="666666"/>
              </a:solidFill>
              <a:highlight>
                <a:srgbClr val="FFFFFF"/>
              </a:highlight>
              <a:latin typeface="Arial"/>
              <a:ea typeface="Arial"/>
              <a:cs typeface="Arial"/>
              <a:sym typeface="Arial"/>
            </a:endParaRPr>
          </a:p>
          <a:p>
            <a:pPr marL="457200" lvl="0" indent="-311150" algn="l" rtl="0">
              <a:lnSpc>
                <a:spcPct val="118181"/>
              </a:lnSpc>
              <a:spcBef>
                <a:spcPts val="0"/>
              </a:spcBef>
              <a:spcAft>
                <a:spcPts val="0"/>
              </a:spcAft>
              <a:buClr>
                <a:srgbClr val="666666"/>
              </a:buClr>
              <a:buSzPct val="100000"/>
              <a:buFont typeface="Arial"/>
              <a:buAutoNum type="arabicPeriod"/>
            </a:pPr>
            <a:r>
              <a:rPr lang="en" sz="5200">
                <a:solidFill>
                  <a:srgbClr val="666666"/>
                </a:solidFill>
                <a:highlight>
                  <a:srgbClr val="FFFFFF"/>
                </a:highlight>
                <a:latin typeface="Arial"/>
                <a:ea typeface="Arial"/>
                <a:cs typeface="Arial"/>
                <a:sym typeface="Arial"/>
              </a:rPr>
              <a:t>All Total Behavior is designated by verbs, usually infinitives and gerunds, and named by the component that is most recognizable.</a:t>
            </a:r>
            <a:endParaRPr sz="5200">
              <a:solidFill>
                <a:srgbClr val="666666"/>
              </a:solidFill>
              <a:highlight>
                <a:srgbClr val="FFFFFF"/>
              </a:highlight>
              <a:latin typeface="Arial"/>
              <a:ea typeface="Arial"/>
              <a:cs typeface="Arial"/>
              <a:sym typeface="Arial"/>
            </a:endParaRPr>
          </a:p>
          <a:p>
            <a:pPr marL="457200" lvl="0" indent="-311150" algn="l" rtl="0">
              <a:lnSpc>
                <a:spcPct val="118181"/>
              </a:lnSpc>
              <a:spcBef>
                <a:spcPts val="0"/>
              </a:spcBef>
              <a:spcAft>
                <a:spcPts val="0"/>
              </a:spcAft>
              <a:buClr>
                <a:srgbClr val="666666"/>
              </a:buClr>
              <a:buSzPct val="100000"/>
              <a:buFont typeface="Arial"/>
              <a:buAutoNum type="arabicPeriod"/>
            </a:pPr>
            <a:r>
              <a:rPr lang="en" sz="5200">
                <a:solidFill>
                  <a:srgbClr val="666666"/>
                </a:solidFill>
                <a:highlight>
                  <a:srgbClr val="FFFFFF"/>
                </a:highlight>
                <a:latin typeface="Arial"/>
                <a:ea typeface="Arial"/>
                <a:cs typeface="Arial"/>
                <a:sym typeface="Arial"/>
              </a:rPr>
              <a:t>All Total Behavior is chosen, but we have direct control over only the acting and thinking components.</a:t>
            </a:r>
            <a:endParaRPr sz="5200">
              <a:solidFill>
                <a:srgbClr val="666666"/>
              </a:solidFill>
              <a:highlight>
                <a:srgbClr val="FFFFFF"/>
              </a:highlight>
              <a:latin typeface="Arial"/>
              <a:ea typeface="Arial"/>
              <a:cs typeface="Arial"/>
              <a:sym typeface="Arial"/>
            </a:endParaRPr>
          </a:p>
          <a:p>
            <a:pPr marL="0" lvl="0" indent="0" algn="l" rtl="0">
              <a:spcBef>
                <a:spcPts val="35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457200" lvl="0" indent="0" algn="ctr" rtl="0">
              <a:lnSpc>
                <a:spcPct val="115000"/>
              </a:lnSpc>
              <a:spcBef>
                <a:spcPts val="1200"/>
              </a:spcBef>
              <a:spcAft>
                <a:spcPts val="1200"/>
              </a:spcAft>
              <a:buNone/>
            </a:pPr>
            <a:r>
              <a:rPr lang="en" b="1" i="1">
                <a:solidFill>
                  <a:srgbClr val="000000"/>
                </a:solidFill>
                <a:latin typeface="Arial"/>
                <a:ea typeface="Arial"/>
                <a:cs typeface="Arial"/>
                <a:sym typeface="Arial"/>
              </a:rPr>
              <a:t>“AHSA IS THE NEW MEANING OF THE WORD HOPE”</a:t>
            </a:r>
            <a:endParaRPr sz="1500" b="1"/>
          </a:p>
        </p:txBody>
      </p:sp>
      <p:sp>
        <p:nvSpPr>
          <p:cNvPr id="135" name="Google Shape;135;p14"/>
          <p:cNvSpPr txBox="1"/>
          <p:nvPr/>
        </p:nvSpPr>
        <p:spPr>
          <a:xfrm>
            <a:off x="328025" y="257175"/>
            <a:ext cx="8533800" cy="3960600"/>
          </a:xfrm>
          <a:prstGeom prst="rect">
            <a:avLst/>
          </a:prstGeom>
          <a:noFill/>
          <a:ln>
            <a:noFill/>
          </a:ln>
        </p:spPr>
        <p:txBody>
          <a:bodyPr spcFirstLastPara="1" wrap="square" lIns="91425" tIns="91425" rIns="91425" bIns="91425" anchor="t" anchorCtr="0">
            <a:normAutofit fontScale="55000" lnSpcReduction="10000"/>
          </a:bodyPr>
          <a:lstStyle/>
          <a:p>
            <a:pPr marL="0" lvl="0" indent="0" algn="ctr" rtl="0">
              <a:lnSpc>
                <a:spcPct val="115000"/>
              </a:lnSpc>
              <a:spcBef>
                <a:spcPts val="1200"/>
              </a:spcBef>
              <a:spcAft>
                <a:spcPts val="0"/>
              </a:spcAft>
              <a:buNone/>
            </a:pPr>
            <a:r>
              <a:rPr lang="en" sz="2200" b="1"/>
              <a:t>SCHOOL WIDE CHOICES</a:t>
            </a:r>
            <a:endParaRPr sz="2200" b="1"/>
          </a:p>
          <a:p>
            <a:pPr marL="0" lvl="0" indent="0" algn="l" rtl="0">
              <a:lnSpc>
                <a:spcPct val="115000"/>
              </a:lnSpc>
              <a:spcBef>
                <a:spcPts val="1200"/>
              </a:spcBef>
              <a:spcAft>
                <a:spcPts val="0"/>
              </a:spcAft>
              <a:buNone/>
            </a:pPr>
            <a:r>
              <a:rPr lang="en" sz="2200" b="1"/>
              <a:t>A— Aspiring, Acceptance</a:t>
            </a:r>
            <a:endParaRPr sz="2200" b="1"/>
          </a:p>
          <a:p>
            <a:pPr marL="0" lvl="0" indent="0" algn="l" rtl="0">
              <a:lnSpc>
                <a:spcPct val="115000"/>
              </a:lnSpc>
              <a:spcBef>
                <a:spcPts val="1200"/>
              </a:spcBef>
              <a:spcAft>
                <a:spcPts val="0"/>
              </a:spcAft>
              <a:buNone/>
            </a:pPr>
            <a:r>
              <a:rPr lang="en" sz="2200"/>
              <a:t>  	 “Our work is accepted to be aspiring!”</a:t>
            </a:r>
            <a:endParaRPr sz="2200"/>
          </a:p>
          <a:p>
            <a:pPr marL="0" lvl="0" indent="0" algn="l" rtl="0">
              <a:lnSpc>
                <a:spcPct val="115000"/>
              </a:lnSpc>
              <a:spcBef>
                <a:spcPts val="1200"/>
              </a:spcBef>
              <a:spcAft>
                <a:spcPts val="0"/>
              </a:spcAft>
              <a:buNone/>
            </a:pPr>
            <a:r>
              <a:rPr lang="en" sz="2200" b="1"/>
              <a:t>H—Helpful, Honorable</a:t>
            </a:r>
            <a:endParaRPr sz="2200" b="1"/>
          </a:p>
          <a:p>
            <a:pPr marL="457200" lvl="0" indent="0" algn="l" rtl="0">
              <a:lnSpc>
                <a:spcPct val="115000"/>
              </a:lnSpc>
              <a:spcBef>
                <a:spcPts val="1200"/>
              </a:spcBef>
              <a:spcAft>
                <a:spcPts val="0"/>
              </a:spcAft>
              <a:buNone/>
            </a:pPr>
            <a:r>
              <a:rPr lang="en" sz="2200"/>
              <a:t>“I am helpful and honorable to God, others,  and    myself.”</a:t>
            </a:r>
            <a:endParaRPr sz="2200"/>
          </a:p>
          <a:p>
            <a:pPr marL="0" lvl="0" indent="0" algn="l" rtl="0">
              <a:lnSpc>
                <a:spcPct val="115000"/>
              </a:lnSpc>
              <a:spcBef>
                <a:spcPts val="1200"/>
              </a:spcBef>
              <a:spcAft>
                <a:spcPts val="0"/>
              </a:spcAft>
              <a:buNone/>
            </a:pPr>
            <a:r>
              <a:rPr lang="en" sz="2200" b="1"/>
              <a:t>S-- Self-Evaluate and Self-Control</a:t>
            </a:r>
            <a:endParaRPr sz="2200" b="1"/>
          </a:p>
          <a:p>
            <a:pPr marL="457200" lvl="0" indent="0" algn="l" rtl="0">
              <a:lnSpc>
                <a:spcPct val="115000"/>
              </a:lnSpc>
              <a:spcBef>
                <a:spcPts val="1200"/>
              </a:spcBef>
              <a:spcAft>
                <a:spcPts val="0"/>
              </a:spcAft>
              <a:buNone/>
            </a:pPr>
            <a:r>
              <a:rPr lang="en" sz="2200"/>
              <a:t>“I self-evaluate how my body talks, feelings,  thinking and acting to help me and others.”</a:t>
            </a:r>
            <a:endParaRPr sz="2200"/>
          </a:p>
          <a:p>
            <a:pPr marL="0" lvl="0" indent="0" algn="l" rtl="0">
              <a:lnSpc>
                <a:spcPct val="115000"/>
              </a:lnSpc>
              <a:spcBef>
                <a:spcPts val="1200"/>
              </a:spcBef>
              <a:spcAft>
                <a:spcPts val="0"/>
              </a:spcAft>
              <a:buNone/>
            </a:pPr>
            <a:r>
              <a:rPr lang="en" sz="2200" b="1"/>
              <a:t>A – Always Pray for Wisdom and be Mindful</a:t>
            </a:r>
            <a:endParaRPr sz="2200" b="1"/>
          </a:p>
          <a:p>
            <a:pPr marL="0" lvl="0" indent="0" algn="l" rtl="0">
              <a:lnSpc>
                <a:spcPct val="115000"/>
              </a:lnSpc>
              <a:spcBef>
                <a:spcPts val="1200"/>
              </a:spcBef>
              <a:spcAft>
                <a:spcPts val="0"/>
              </a:spcAft>
              <a:buNone/>
            </a:pPr>
            <a:r>
              <a:rPr lang="en" sz="2200"/>
              <a:t>  	“I have Faith and am being mindful leading to my</a:t>
            </a:r>
            <a:r>
              <a:rPr lang="en" sz="2060"/>
              <a:t> success”</a:t>
            </a:r>
            <a:endParaRPr sz="2060"/>
          </a:p>
          <a:p>
            <a:pPr marL="457200" lvl="0" indent="0" algn="l" rtl="0">
              <a:lnSpc>
                <a:spcPct val="115000"/>
              </a:lnSpc>
              <a:spcBef>
                <a:spcPts val="1200"/>
              </a:spcBef>
              <a:spcAft>
                <a:spcPts val="0"/>
              </a:spcAft>
              <a:buNone/>
            </a:pPr>
            <a:endParaRPr sz="1100" i="1"/>
          </a:p>
          <a:p>
            <a:pPr marL="457200" lvl="0" indent="0" algn="l" rtl="0">
              <a:lnSpc>
                <a:spcPct val="115000"/>
              </a:lnSpc>
              <a:spcBef>
                <a:spcPts val="1200"/>
              </a:spcBef>
              <a:spcAft>
                <a:spcPts val="0"/>
              </a:spcAft>
              <a:buNone/>
            </a:pPr>
            <a:endParaRPr sz="1600"/>
          </a:p>
          <a:p>
            <a:pPr marL="457200" lvl="0" indent="0" algn="ctr" rtl="0">
              <a:lnSpc>
                <a:spcPct val="115000"/>
              </a:lnSpc>
              <a:spcBef>
                <a:spcPts val="1200"/>
              </a:spcBef>
              <a:spcAft>
                <a:spcPts val="1200"/>
              </a:spcAft>
              <a:buNone/>
            </a:pPr>
            <a:endParaRPr sz="11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819150" y="845600"/>
            <a:ext cx="7505700" cy="63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00" b="1"/>
              <a:t>Quality World</a:t>
            </a:r>
            <a:endParaRPr sz="3100" b="1"/>
          </a:p>
        </p:txBody>
      </p:sp>
      <p:sp>
        <p:nvSpPr>
          <p:cNvPr id="237" name="Google Shape;237;p32"/>
          <p:cNvSpPr txBox="1">
            <a:spLocks noGrp="1"/>
          </p:cNvSpPr>
          <p:nvPr>
            <p:ph type="body" idx="1"/>
          </p:nvPr>
        </p:nvSpPr>
        <p:spPr>
          <a:xfrm>
            <a:off x="819150" y="1607350"/>
            <a:ext cx="7505700" cy="2831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50">
                <a:solidFill>
                  <a:srgbClr val="666666"/>
                </a:solidFill>
                <a:highlight>
                  <a:srgbClr val="FFFFFF"/>
                </a:highlight>
                <a:latin typeface="Arial"/>
                <a:ea typeface="Arial"/>
                <a:cs typeface="Arial"/>
                <a:sym typeface="Arial"/>
              </a:rPr>
              <a:t>Your Quality World is a special place in your mind, where you store the mental pictures or representations of everything you want. </a:t>
            </a:r>
            <a:r>
              <a:rPr lang="en" sz="1650" i="1">
                <a:solidFill>
                  <a:srgbClr val="666666"/>
                </a:solidFill>
                <a:highlight>
                  <a:srgbClr val="FFFFFF"/>
                </a:highlight>
                <a:latin typeface="Arial"/>
                <a:ea typeface="Arial"/>
                <a:cs typeface="Arial"/>
                <a:sym typeface="Arial"/>
              </a:rPr>
              <a:t>The people, places, things, values and beliefs that are important to you reside there. </a:t>
            </a:r>
            <a:r>
              <a:rPr lang="en" sz="1650">
                <a:solidFill>
                  <a:srgbClr val="666666"/>
                </a:solidFill>
                <a:highlight>
                  <a:srgbClr val="FFFFFF"/>
                </a:highlight>
                <a:latin typeface="Arial"/>
                <a:ea typeface="Arial"/>
                <a:cs typeface="Arial"/>
                <a:sym typeface="Arial"/>
              </a:rPr>
              <a:t>The only thing necessary for admittance into the Quality World is that it must feel very good to you and meets your basic needs. Quality World pictures are unique and specific for each person. It is possible to have conflicting Quality World pictures, which can create a quandary. If you could live in your Quality World, life would be perfect, but unfortunately, you don’t get to live there.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819150" y="845600"/>
            <a:ext cx="7505700" cy="6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Perceived World</a:t>
            </a:r>
            <a:endParaRPr b="1"/>
          </a:p>
        </p:txBody>
      </p:sp>
      <p:sp>
        <p:nvSpPr>
          <p:cNvPr id="243" name="Google Shape;243;p33"/>
          <p:cNvSpPr txBox="1">
            <a:spLocks noGrp="1"/>
          </p:cNvSpPr>
          <p:nvPr>
            <p:ph type="body" idx="1"/>
          </p:nvPr>
        </p:nvSpPr>
        <p:spPr>
          <a:xfrm>
            <a:off x="492925" y="1500200"/>
            <a:ext cx="8197200" cy="3321900"/>
          </a:xfrm>
          <a:prstGeom prst="rect">
            <a:avLst/>
          </a:prstGeom>
        </p:spPr>
        <p:txBody>
          <a:bodyPr spcFirstLastPara="1" wrap="square" lIns="91425" tIns="91425" rIns="91425" bIns="91425" anchor="t" anchorCtr="0">
            <a:normAutofit fontScale="70000" lnSpcReduction="10000"/>
          </a:bodyPr>
          <a:lstStyle/>
          <a:p>
            <a:pPr marL="0" lvl="0" indent="0" algn="l" rtl="0">
              <a:lnSpc>
                <a:spcPct val="150000"/>
              </a:lnSpc>
              <a:spcBef>
                <a:spcPts val="0"/>
              </a:spcBef>
              <a:spcAft>
                <a:spcPts val="0"/>
              </a:spcAft>
              <a:buNone/>
            </a:pPr>
            <a:r>
              <a:rPr lang="en" sz="1650">
                <a:solidFill>
                  <a:srgbClr val="666666"/>
                </a:solidFill>
                <a:highlight>
                  <a:srgbClr val="FFFFFF"/>
                </a:highlight>
                <a:latin typeface="Arial"/>
                <a:ea typeface="Arial"/>
                <a:cs typeface="Arial"/>
                <a:sym typeface="Arial"/>
              </a:rPr>
              <a:t>Choice Theory explains that the only way you can experience the real world is through your perceptual system. Information from the real world first comes to you through your five senses: sight, hearing, taste, smell and touch. Next, these sensations pass through your perceptual system, beginning with your Total Knowledge Filter, which represents everything you know or have experienced in life.</a:t>
            </a:r>
            <a:endParaRPr sz="1650">
              <a:solidFill>
                <a:srgbClr val="666666"/>
              </a:solidFill>
              <a:highlight>
                <a:srgbClr val="FFFFFF"/>
              </a:highlight>
              <a:latin typeface="Arial"/>
              <a:ea typeface="Arial"/>
              <a:cs typeface="Arial"/>
              <a:sym typeface="Arial"/>
            </a:endParaRPr>
          </a:p>
          <a:p>
            <a:pPr marL="0" lvl="0" indent="0" algn="l" rtl="0">
              <a:lnSpc>
                <a:spcPct val="150000"/>
              </a:lnSpc>
              <a:spcBef>
                <a:spcPts val="2200"/>
              </a:spcBef>
              <a:spcAft>
                <a:spcPts val="0"/>
              </a:spcAft>
              <a:buNone/>
            </a:pPr>
            <a:r>
              <a:rPr lang="en" sz="1650">
                <a:solidFill>
                  <a:srgbClr val="666666"/>
                </a:solidFill>
                <a:highlight>
                  <a:srgbClr val="FFFFFF"/>
                </a:highlight>
                <a:latin typeface="Arial"/>
                <a:ea typeface="Arial"/>
                <a:cs typeface="Arial"/>
                <a:sym typeface="Arial"/>
              </a:rPr>
              <a:t>When information passes through your Total Knowledge Filter, one of three things happens:</a:t>
            </a:r>
            <a:endParaRPr sz="1650">
              <a:solidFill>
                <a:srgbClr val="666666"/>
              </a:solidFill>
              <a:highlight>
                <a:srgbClr val="FFFFFF"/>
              </a:highlight>
              <a:latin typeface="Arial"/>
              <a:ea typeface="Arial"/>
              <a:cs typeface="Arial"/>
              <a:sym typeface="Arial"/>
            </a:endParaRPr>
          </a:p>
          <a:p>
            <a:pPr marL="457200" lvl="0" indent="-301942" algn="l" rtl="0">
              <a:lnSpc>
                <a:spcPct val="118181"/>
              </a:lnSpc>
              <a:spcBef>
                <a:spcPts val="2200"/>
              </a:spcBef>
              <a:spcAft>
                <a:spcPts val="0"/>
              </a:spcAft>
              <a:buClr>
                <a:srgbClr val="666666"/>
              </a:buClr>
              <a:buSzPct val="100000"/>
              <a:buFont typeface="Arial"/>
              <a:buAutoNum type="arabicPeriod"/>
            </a:pPr>
            <a:r>
              <a:rPr lang="en" sz="1650">
                <a:solidFill>
                  <a:srgbClr val="666666"/>
                </a:solidFill>
                <a:highlight>
                  <a:srgbClr val="FFFFFF"/>
                </a:highlight>
                <a:latin typeface="Arial"/>
                <a:ea typeface="Arial"/>
                <a:cs typeface="Arial"/>
                <a:sym typeface="Arial"/>
              </a:rPr>
              <a:t>You decide that the information is not meaningful to you and the perception stops there,</a:t>
            </a:r>
            <a:endParaRPr sz="1650">
              <a:solidFill>
                <a:srgbClr val="666666"/>
              </a:solidFill>
              <a:highlight>
                <a:srgbClr val="FFFFFF"/>
              </a:highlight>
              <a:latin typeface="Arial"/>
              <a:ea typeface="Arial"/>
              <a:cs typeface="Arial"/>
              <a:sym typeface="Arial"/>
            </a:endParaRPr>
          </a:p>
          <a:p>
            <a:pPr marL="457200" lvl="0" indent="-301942" algn="l" rtl="0">
              <a:lnSpc>
                <a:spcPct val="118181"/>
              </a:lnSpc>
              <a:spcBef>
                <a:spcPts val="0"/>
              </a:spcBef>
              <a:spcAft>
                <a:spcPts val="0"/>
              </a:spcAft>
              <a:buClr>
                <a:srgbClr val="666666"/>
              </a:buClr>
              <a:buSzPct val="100000"/>
              <a:buFont typeface="Arial"/>
              <a:buAutoNum type="arabicPeriod"/>
            </a:pPr>
            <a:r>
              <a:rPr lang="en" sz="1650">
                <a:solidFill>
                  <a:srgbClr val="666666"/>
                </a:solidFill>
                <a:highlight>
                  <a:srgbClr val="FFFFFF"/>
                </a:highlight>
                <a:latin typeface="Arial"/>
                <a:ea typeface="Arial"/>
                <a:cs typeface="Arial"/>
                <a:sym typeface="Arial"/>
              </a:rPr>
              <a:t>You do not immediately recognize the information, but believe it may be meaningful, so you have some incentive to investigate further,</a:t>
            </a:r>
            <a:endParaRPr sz="1650">
              <a:solidFill>
                <a:srgbClr val="666666"/>
              </a:solidFill>
              <a:highlight>
                <a:srgbClr val="FFFFFF"/>
              </a:highlight>
              <a:latin typeface="Arial"/>
              <a:ea typeface="Arial"/>
              <a:cs typeface="Arial"/>
              <a:sym typeface="Arial"/>
            </a:endParaRPr>
          </a:p>
          <a:p>
            <a:pPr marL="457200" lvl="0" indent="-301942" algn="l" rtl="0">
              <a:lnSpc>
                <a:spcPct val="118181"/>
              </a:lnSpc>
              <a:spcBef>
                <a:spcPts val="0"/>
              </a:spcBef>
              <a:spcAft>
                <a:spcPts val="0"/>
              </a:spcAft>
              <a:buClr>
                <a:srgbClr val="666666"/>
              </a:buClr>
              <a:buSzPct val="100000"/>
              <a:buFont typeface="Arial"/>
              <a:buAutoNum type="arabicPeriod"/>
            </a:pPr>
            <a:r>
              <a:rPr lang="en" sz="1650">
                <a:solidFill>
                  <a:srgbClr val="666666"/>
                </a:solidFill>
                <a:highlight>
                  <a:srgbClr val="FFFFFF"/>
                </a:highlight>
                <a:latin typeface="Arial"/>
                <a:ea typeface="Arial"/>
                <a:cs typeface="Arial"/>
                <a:sym typeface="Arial"/>
              </a:rPr>
              <a:t>The information is meaningful to you and therefore passes through the next filter, the Valuing Filter.</a:t>
            </a:r>
            <a:endParaRPr sz="1650">
              <a:solidFill>
                <a:srgbClr val="666666"/>
              </a:solidFill>
              <a:highlight>
                <a:srgbClr val="FFFFFF"/>
              </a:highlight>
              <a:latin typeface="Arial"/>
              <a:ea typeface="Arial"/>
              <a:cs typeface="Arial"/>
              <a:sym typeface="Arial"/>
            </a:endParaRPr>
          </a:p>
          <a:p>
            <a:pPr marL="0" lvl="0" indent="0" algn="l" rtl="0">
              <a:spcBef>
                <a:spcPts val="35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body" idx="1"/>
          </p:nvPr>
        </p:nvSpPr>
        <p:spPr>
          <a:xfrm>
            <a:off x="471500" y="739375"/>
            <a:ext cx="8165400" cy="4071900"/>
          </a:xfrm>
          <a:prstGeom prst="rect">
            <a:avLst/>
          </a:prstGeom>
        </p:spPr>
        <p:txBody>
          <a:bodyPr spcFirstLastPara="1" wrap="square" lIns="91425" tIns="91425" rIns="91425" bIns="91425" anchor="t" anchorCtr="0">
            <a:normAutofit fontScale="92500" lnSpcReduction="20000"/>
          </a:bodyPr>
          <a:lstStyle/>
          <a:p>
            <a:pPr marL="0" lvl="0" indent="0" algn="l" rtl="0">
              <a:lnSpc>
                <a:spcPct val="150000"/>
              </a:lnSpc>
              <a:spcBef>
                <a:spcPts val="0"/>
              </a:spcBef>
              <a:spcAft>
                <a:spcPts val="0"/>
              </a:spcAft>
              <a:buNone/>
            </a:pPr>
            <a:r>
              <a:rPr lang="en" sz="1650">
                <a:solidFill>
                  <a:srgbClr val="666666"/>
                </a:solidFill>
                <a:highlight>
                  <a:srgbClr val="FFFFFF"/>
                </a:highlight>
                <a:latin typeface="Arial"/>
                <a:ea typeface="Arial"/>
                <a:cs typeface="Arial"/>
                <a:sym typeface="Arial"/>
              </a:rPr>
              <a:t>When information passes through the Valuing Filter, you place one of three values on it.</a:t>
            </a:r>
            <a:endParaRPr sz="1650">
              <a:solidFill>
                <a:srgbClr val="666666"/>
              </a:solidFill>
              <a:highlight>
                <a:srgbClr val="FFFFFF"/>
              </a:highlight>
              <a:latin typeface="Arial"/>
              <a:ea typeface="Arial"/>
              <a:cs typeface="Arial"/>
              <a:sym typeface="Arial"/>
            </a:endParaRPr>
          </a:p>
          <a:p>
            <a:pPr marL="457200" lvl="0" indent="-325516" algn="l" rtl="0">
              <a:lnSpc>
                <a:spcPct val="118181"/>
              </a:lnSpc>
              <a:spcBef>
                <a:spcPts val="2200"/>
              </a:spcBef>
              <a:spcAft>
                <a:spcPts val="0"/>
              </a:spcAft>
              <a:buClr>
                <a:srgbClr val="666666"/>
              </a:buClr>
              <a:buSzPct val="100000"/>
              <a:buFont typeface="Arial"/>
              <a:buAutoNum type="arabicPeriod"/>
            </a:pPr>
            <a:r>
              <a:rPr lang="en" sz="1650">
                <a:solidFill>
                  <a:srgbClr val="666666"/>
                </a:solidFill>
                <a:highlight>
                  <a:srgbClr val="FFFFFF"/>
                </a:highlight>
                <a:latin typeface="Arial"/>
                <a:ea typeface="Arial"/>
                <a:cs typeface="Arial"/>
                <a:sym typeface="Arial"/>
              </a:rPr>
              <a:t>If the information is pleasurable, you place a positive value on it.</a:t>
            </a:r>
            <a:endParaRPr sz="1650">
              <a:solidFill>
                <a:srgbClr val="666666"/>
              </a:solidFill>
              <a:highlight>
                <a:srgbClr val="FFFFFF"/>
              </a:highlight>
              <a:latin typeface="Arial"/>
              <a:ea typeface="Arial"/>
              <a:cs typeface="Arial"/>
              <a:sym typeface="Arial"/>
            </a:endParaRPr>
          </a:p>
          <a:p>
            <a:pPr marL="457200" lvl="0" indent="-325516" algn="l" rtl="0">
              <a:lnSpc>
                <a:spcPct val="118181"/>
              </a:lnSpc>
              <a:spcBef>
                <a:spcPts val="0"/>
              </a:spcBef>
              <a:spcAft>
                <a:spcPts val="0"/>
              </a:spcAft>
              <a:buClr>
                <a:srgbClr val="666666"/>
              </a:buClr>
              <a:buSzPct val="100000"/>
              <a:buFont typeface="Arial"/>
              <a:buAutoNum type="arabicPeriod"/>
            </a:pPr>
            <a:r>
              <a:rPr lang="en" sz="1650">
                <a:solidFill>
                  <a:srgbClr val="666666"/>
                </a:solidFill>
                <a:highlight>
                  <a:srgbClr val="FFFFFF"/>
                </a:highlight>
                <a:latin typeface="Arial"/>
                <a:ea typeface="Arial"/>
                <a:cs typeface="Arial"/>
                <a:sym typeface="Arial"/>
              </a:rPr>
              <a:t>If it is painful, you place a negative value on it.</a:t>
            </a:r>
            <a:endParaRPr sz="1650">
              <a:solidFill>
                <a:srgbClr val="666666"/>
              </a:solidFill>
              <a:highlight>
                <a:srgbClr val="FFFFFF"/>
              </a:highlight>
              <a:latin typeface="Arial"/>
              <a:ea typeface="Arial"/>
              <a:cs typeface="Arial"/>
              <a:sym typeface="Arial"/>
            </a:endParaRPr>
          </a:p>
          <a:p>
            <a:pPr marL="457200" lvl="0" indent="-325516" algn="l" rtl="0">
              <a:lnSpc>
                <a:spcPct val="118181"/>
              </a:lnSpc>
              <a:spcBef>
                <a:spcPts val="0"/>
              </a:spcBef>
              <a:spcAft>
                <a:spcPts val="0"/>
              </a:spcAft>
              <a:buClr>
                <a:srgbClr val="666666"/>
              </a:buClr>
              <a:buSzPct val="100000"/>
              <a:buFont typeface="Arial"/>
              <a:buAutoNum type="arabicPeriod"/>
            </a:pPr>
            <a:r>
              <a:rPr lang="en" sz="1650">
                <a:solidFill>
                  <a:srgbClr val="666666"/>
                </a:solidFill>
                <a:highlight>
                  <a:srgbClr val="FFFFFF"/>
                </a:highlight>
                <a:latin typeface="Arial"/>
                <a:ea typeface="Arial"/>
                <a:cs typeface="Arial"/>
                <a:sym typeface="Arial"/>
              </a:rPr>
              <a:t>If it’s neither positive nor negative, then the information remains neutral.</a:t>
            </a:r>
            <a:endParaRPr sz="1650">
              <a:solidFill>
                <a:srgbClr val="666666"/>
              </a:solidFill>
              <a:highlight>
                <a:srgbClr val="FFFFFF"/>
              </a:highlight>
              <a:latin typeface="Arial"/>
              <a:ea typeface="Arial"/>
              <a:cs typeface="Arial"/>
              <a:sym typeface="Arial"/>
            </a:endParaRPr>
          </a:p>
          <a:p>
            <a:pPr marL="0" lvl="0" indent="0" algn="l" rtl="0">
              <a:lnSpc>
                <a:spcPct val="150000"/>
              </a:lnSpc>
              <a:spcBef>
                <a:spcPts val="3500"/>
              </a:spcBef>
              <a:spcAft>
                <a:spcPts val="0"/>
              </a:spcAft>
              <a:buNone/>
            </a:pPr>
            <a:r>
              <a:rPr lang="en" sz="1650">
                <a:solidFill>
                  <a:srgbClr val="666666"/>
                </a:solidFill>
                <a:highlight>
                  <a:srgbClr val="FFFFFF"/>
                </a:highlight>
                <a:latin typeface="Arial"/>
                <a:ea typeface="Arial"/>
                <a:cs typeface="Arial"/>
                <a:sym typeface="Arial"/>
              </a:rPr>
              <a:t>Because you have different information, experiences and values, your perception of the world can be vastly different from someone else’s. It is interesting and curious when that happens. You tend to believe that since you experienced the information, or real world, with your senses, what you perceived must be right and true. It is difficult to understand that someone else may see, hear, taste, smell and feel it differently.</a:t>
            </a:r>
            <a:endParaRPr sz="1650">
              <a:solidFill>
                <a:srgbClr val="666666"/>
              </a:solidFill>
              <a:highlight>
                <a:srgbClr val="FFFFFF"/>
              </a:highlight>
              <a:latin typeface="Arial"/>
              <a:ea typeface="Arial"/>
              <a:cs typeface="Arial"/>
              <a:sym typeface="Arial"/>
            </a:endParaRPr>
          </a:p>
          <a:p>
            <a:pPr marL="0" lvl="0" indent="0" algn="l" rtl="0">
              <a:spcBef>
                <a:spcPts val="2200"/>
              </a:spcBef>
              <a:spcAft>
                <a:spcPts val="12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body" idx="1"/>
          </p:nvPr>
        </p:nvSpPr>
        <p:spPr>
          <a:xfrm>
            <a:off x="439350" y="771525"/>
            <a:ext cx="8240400" cy="3996900"/>
          </a:xfrm>
          <a:prstGeom prst="rect">
            <a:avLst/>
          </a:prstGeom>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None/>
            </a:pPr>
            <a:r>
              <a:rPr lang="en" sz="1950">
                <a:solidFill>
                  <a:srgbClr val="666666"/>
                </a:solidFill>
                <a:highlight>
                  <a:srgbClr val="FFFFFF"/>
                </a:highlight>
                <a:latin typeface="Arial"/>
                <a:ea typeface="Arial"/>
                <a:cs typeface="Arial"/>
                <a:sym typeface="Arial"/>
              </a:rPr>
              <a:t>Your Perceived World is how you see things, it is…</a:t>
            </a:r>
            <a:endParaRPr sz="1950">
              <a:solidFill>
                <a:srgbClr val="666666"/>
              </a:solidFill>
              <a:highlight>
                <a:srgbClr val="FFFFFF"/>
              </a:highlight>
              <a:latin typeface="Arial"/>
              <a:ea typeface="Arial"/>
              <a:cs typeface="Arial"/>
              <a:sym typeface="Arial"/>
            </a:endParaRPr>
          </a:p>
          <a:p>
            <a:pPr marL="914400" lvl="1" indent="-352425" algn="l" rtl="0">
              <a:lnSpc>
                <a:spcPct val="118181"/>
              </a:lnSpc>
              <a:spcBef>
                <a:spcPts val="2200"/>
              </a:spcBef>
              <a:spcAft>
                <a:spcPts val="0"/>
              </a:spcAft>
              <a:buClr>
                <a:srgbClr val="666666"/>
              </a:buClr>
              <a:buSzPts val="1950"/>
              <a:buFont typeface="Arial"/>
              <a:buChar char="○"/>
            </a:pPr>
            <a:r>
              <a:rPr lang="en" sz="1950">
                <a:solidFill>
                  <a:srgbClr val="666666"/>
                </a:solidFill>
                <a:highlight>
                  <a:srgbClr val="FFFFFF"/>
                </a:highlight>
                <a:latin typeface="Arial"/>
                <a:ea typeface="Arial"/>
                <a:cs typeface="Arial"/>
                <a:sym typeface="Arial"/>
              </a:rPr>
              <a:t>Quite subjective based on your culture, family of origin, education, experience, gender, age, etc.</a:t>
            </a:r>
            <a:endParaRPr sz="1950">
              <a:solidFill>
                <a:srgbClr val="666666"/>
              </a:solidFill>
              <a:highlight>
                <a:srgbClr val="FFFFFF"/>
              </a:highlight>
              <a:latin typeface="Arial"/>
              <a:ea typeface="Arial"/>
              <a:cs typeface="Arial"/>
              <a:sym typeface="Arial"/>
            </a:endParaRPr>
          </a:p>
          <a:p>
            <a:pPr marL="914400" lvl="1" indent="-352425" algn="l" rtl="0">
              <a:lnSpc>
                <a:spcPct val="118181"/>
              </a:lnSpc>
              <a:spcBef>
                <a:spcPts val="0"/>
              </a:spcBef>
              <a:spcAft>
                <a:spcPts val="0"/>
              </a:spcAft>
              <a:buClr>
                <a:srgbClr val="666666"/>
              </a:buClr>
              <a:buSzPts val="1950"/>
              <a:buFont typeface="Arial"/>
              <a:buChar char="○"/>
            </a:pPr>
            <a:r>
              <a:rPr lang="en" sz="1950">
                <a:solidFill>
                  <a:srgbClr val="666666"/>
                </a:solidFill>
                <a:highlight>
                  <a:srgbClr val="FFFFFF"/>
                </a:highlight>
                <a:latin typeface="Arial"/>
                <a:ea typeface="Arial"/>
                <a:cs typeface="Arial"/>
                <a:sym typeface="Arial"/>
              </a:rPr>
              <a:t>Unique</a:t>
            </a:r>
            <a:endParaRPr sz="1950">
              <a:solidFill>
                <a:srgbClr val="666666"/>
              </a:solidFill>
              <a:highlight>
                <a:srgbClr val="FFFFFF"/>
              </a:highlight>
              <a:latin typeface="Arial"/>
              <a:ea typeface="Arial"/>
              <a:cs typeface="Arial"/>
              <a:sym typeface="Arial"/>
            </a:endParaRPr>
          </a:p>
          <a:p>
            <a:pPr marL="914400" lvl="1" indent="-352425" algn="l" rtl="0">
              <a:lnSpc>
                <a:spcPct val="118181"/>
              </a:lnSpc>
              <a:spcBef>
                <a:spcPts val="0"/>
              </a:spcBef>
              <a:spcAft>
                <a:spcPts val="0"/>
              </a:spcAft>
              <a:buClr>
                <a:srgbClr val="666666"/>
              </a:buClr>
              <a:buSzPts val="1950"/>
              <a:buFont typeface="Arial"/>
              <a:buChar char="○"/>
            </a:pPr>
            <a:r>
              <a:rPr lang="en" sz="1950">
                <a:solidFill>
                  <a:srgbClr val="666666"/>
                </a:solidFill>
                <a:highlight>
                  <a:srgbClr val="FFFFFF"/>
                </a:highlight>
                <a:latin typeface="Arial"/>
                <a:ea typeface="Arial"/>
                <a:cs typeface="Arial"/>
                <a:sym typeface="Arial"/>
              </a:rPr>
              <a:t>Subject to constant change (new information, new experiences = new perceptions)</a:t>
            </a:r>
            <a:endParaRPr sz="1950">
              <a:solidFill>
                <a:srgbClr val="666666"/>
              </a:solidFill>
              <a:highlight>
                <a:srgbClr val="FFFFFF"/>
              </a:highlight>
              <a:latin typeface="Arial"/>
              <a:ea typeface="Arial"/>
              <a:cs typeface="Arial"/>
              <a:sym typeface="Arial"/>
            </a:endParaRPr>
          </a:p>
          <a:p>
            <a:pPr marL="914400" lvl="1" indent="-352425" algn="l" rtl="0">
              <a:lnSpc>
                <a:spcPct val="118181"/>
              </a:lnSpc>
              <a:spcBef>
                <a:spcPts val="0"/>
              </a:spcBef>
              <a:spcAft>
                <a:spcPts val="0"/>
              </a:spcAft>
              <a:buClr>
                <a:srgbClr val="666666"/>
              </a:buClr>
              <a:buSzPts val="1950"/>
              <a:buFont typeface="Arial"/>
              <a:buChar char="○"/>
            </a:pPr>
            <a:r>
              <a:rPr lang="en" sz="1950">
                <a:solidFill>
                  <a:srgbClr val="666666"/>
                </a:solidFill>
                <a:highlight>
                  <a:srgbClr val="FFFFFF"/>
                </a:highlight>
                <a:latin typeface="Arial"/>
                <a:ea typeface="Arial"/>
                <a:cs typeface="Arial"/>
                <a:sym typeface="Arial"/>
              </a:rPr>
              <a:t>Frequently inaccurate, but it feels totally accurate to you</a:t>
            </a:r>
            <a:endParaRPr sz="1950">
              <a:solidFill>
                <a:srgbClr val="666666"/>
              </a:solidFill>
              <a:highlight>
                <a:srgbClr val="FFFFFF"/>
              </a:highlight>
              <a:latin typeface="Arial"/>
              <a:ea typeface="Arial"/>
              <a:cs typeface="Arial"/>
              <a:sym typeface="Arial"/>
            </a:endParaRPr>
          </a:p>
          <a:p>
            <a:pPr marL="0" lvl="0" indent="0" algn="l" rtl="0">
              <a:spcBef>
                <a:spcPts val="700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6"/>
          <p:cNvSpPr txBox="1">
            <a:spLocks noGrp="1"/>
          </p:cNvSpPr>
          <p:nvPr>
            <p:ph type="title"/>
          </p:nvPr>
        </p:nvSpPr>
        <p:spPr>
          <a:xfrm>
            <a:off x="819150" y="695575"/>
            <a:ext cx="7505700" cy="6009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t>Comparing Places</a:t>
            </a:r>
            <a:endParaRPr b="1"/>
          </a:p>
        </p:txBody>
      </p:sp>
      <p:sp>
        <p:nvSpPr>
          <p:cNvPr id="259" name="Google Shape;259;p36"/>
          <p:cNvSpPr txBox="1">
            <a:spLocks noGrp="1"/>
          </p:cNvSpPr>
          <p:nvPr>
            <p:ph type="body" idx="1"/>
          </p:nvPr>
        </p:nvSpPr>
        <p:spPr>
          <a:xfrm>
            <a:off x="460775" y="1360875"/>
            <a:ext cx="8197500" cy="3418200"/>
          </a:xfrm>
          <a:prstGeom prst="rect">
            <a:avLst/>
          </a:prstGeom>
        </p:spPr>
        <p:txBody>
          <a:bodyPr spcFirstLastPara="1" wrap="square" lIns="91425" tIns="91425" rIns="91425" bIns="91425" anchor="t" anchorCtr="0">
            <a:normAutofit fontScale="85000" lnSpcReduction="20000"/>
          </a:bodyPr>
          <a:lstStyle/>
          <a:p>
            <a:pPr marL="0" lvl="0" indent="0" algn="l" rtl="0">
              <a:lnSpc>
                <a:spcPct val="150000"/>
              </a:lnSpc>
              <a:spcBef>
                <a:spcPts val="0"/>
              </a:spcBef>
              <a:spcAft>
                <a:spcPts val="0"/>
              </a:spcAft>
              <a:buNone/>
            </a:pPr>
            <a:r>
              <a:rPr lang="en" sz="1650">
                <a:solidFill>
                  <a:srgbClr val="666666"/>
                </a:solidFill>
                <a:highlight>
                  <a:srgbClr val="FFFFFF"/>
                </a:highlight>
                <a:latin typeface="Arial"/>
                <a:ea typeface="Arial"/>
                <a:cs typeface="Arial"/>
                <a:sym typeface="Arial"/>
              </a:rPr>
              <a:t>The Comparing Place is where you are constantly comparing what you want (your Quality World pictures) with what you have (your Perceived World). When the two match fairly well, you feel good. When there is a mismatch, you feel some frustration, depending on how important the Quality World picture is to you. That frustration signal is felt as an urge to behave in a way that will help you get more of what you want.</a:t>
            </a:r>
            <a:endParaRPr sz="1650">
              <a:solidFill>
                <a:srgbClr val="666666"/>
              </a:solidFill>
              <a:highlight>
                <a:srgbClr val="FFFFFF"/>
              </a:highlight>
              <a:latin typeface="Arial"/>
              <a:ea typeface="Arial"/>
              <a:cs typeface="Arial"/>
              <a:sym typeface="Arial"/>
            </a:endParaRPr>
          </a:p>
          <a:p>
            <a:pPr marL="0" lvl="0" indent="0" algn="l" rtl="0">
              <a:lnSpc>
                <a:spcPct val="150000"/>
              </a:lnSpc>
              <a:spcBef>
                <a:spcPts val="2200"/>
              </a:spcBef>
              <a:spcAft>
                <a:spcPts val="0"/>
              </a:spcAft>
              <a:buNone/>
            </a:pPr>
            <a:r>
              <a:rPr lang="en" sz="1650">
                <a:solidFill>
                  <a:srgbClr val="666666"/>
                </a:solidFill>
                <a:highlight>
                  <a:srgbClr val="FFFFFF"/>
                </a:highlight>
                <a:latin typeface="Arial"/>
                <a:ea typeface="Arial"/>
                <a:cs typeface="Arial"/>
                <a:sym typeface="Arial"/>
              </a:rPr>
              <a:t>Choice Theory represents this Comparing Place with a set of scales. When your scales are in balance because you have what you want, you tend to continue what you’ve been doing to keep it. When your scales get out of balance because you don’t have what you want, ideally you search for behavior that will work more effectively.</a:t>
            </a:r>
            <a:endParaRPr sz="1650">
              <a:solidFill>
                <a:srgbClr val="666666"/>
              </a:solidFill>
              <a:highlight>
                <a:srgbClr val="FFFFFF"/>
              </a:highlight>
              <a:latin typeface="Arial"/>
              <a:ea typeface="Arial"/>
              <a:cs typeface="Arial"/>
              <a:sym typeface="Arial"/>
            </a:endParaRPr>
          </a:p>
          <a:p>
            <a:pPr marL="0" lvl="0" indent="0" algn="l" rtl="0">
              <a:spcBef>
                <a:spcPts val="2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title"/>
          </p:nvPr>
        </p:nvSpPr>
        <p:spPr>
          <a:xfrm>
            <a:off x="819150" y="353625"/>
            <a:ext cx="7505700" cy="696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Internal vs External Control Psychology</a:t>
            </a:r>
            <a:endParaRPr b="1"/>
          </a:p>
        </p:txBody>
      </p:sp>
      <p:sp>
        <p:nvSpPr>
          <p:cNvPr id="265" name="Google Shape;265;p37"/>
          <p:cNvSpPr txBox="1">
            <a:spLocks noGrp="1"/>
          </p:cNvSpPr>
          <p:nvPr>
            <p:ph type="body" idx="1"/>
          </p:nvPr>
        </p:nvSpPr>
        <p:spPr>
          <a:xfrm>
            <a:off x="417900" y="975125"/>
            <a:ext cx="8390400" cy="3804000"/>
          </a:xfrm>
          <a:prstGeom prst="rect">
            <a:avLst/>
          </a:prstGeom>
        </p:spPr>
        <p:txBody>
          <a:bodyPr spcFirstLastPara="1" wrap="square" lIns="91425" tIns="91425" rIns="91425" bIns="91425" anchor="t" anchorCtr="0">
            <a:normAutofit fontScale="32500" lnSpcReduction="20000"/>
          </a:bodyPr>
          <a:lstStyle/>
          <a:p>
            <a:pPr marL="0" lvl="0" indent="0" algn="l" rtl="0">
              <a:lnSpc>
                <a:spcPct val="150000"/>
              </a:lnSpc>
              <a:spcBef>
                <a:spcPts val="0"/>
              </a:spcBef>
              <a:spcAft>
                <a:spcPts val="0"/>
              </a:spcAft>
              <a:buNone/>
            </a:pPr>
            <a:r>
              <a:rPr lang="en" sz="3831">
                <a:solidFill>
                  <a:srgbClr val="666666"/>
                </a:solidFill>
                <a:highlight>
                  <a:srgbClr val="FFFFFF"/>
                </a:highlight>
                <a:latin typeface="Arial"/>
                <a:ea typeface="Arial"/>
                <a:cs typeface="Arial"/>
                <a:sym typeface="Arial"/>
              </a:rPr>
              <a:t>One of the major premises of Choice Theory is that “All behavior is purposeful.” That is, </a:t>
            </a:r>
            <a:r>
              <a:rPr lang="en" sz="3831" i="1">
                <a:solidFill>
                  <a:srgbClr val="666666"/>
                </a:solidFill>
                <a:highlight>
                  <a:srgbClr val="FFFFFF"/>
                </a:highlight>
                <a:latin typeface="Arial"/>
                <a:ea typeface="Arial"/>
                <a:cs typeface="Arial"/>
                <a:sym typeface="Arial"/>
              </a:rPr>
              <a:t>all</a:t>
            </a:r>
            <a:r>
              <a:rPr lang="en" sz="3831">
                <a:solidFill>
                  <a:srgbClr val="666666"/>
                </a:solidFill>
                <a:highlight>
                  <a:srgbClr val="FFFFFF"/>
                </a:highlight>
                <a:latin typeface="Arial"/>
                <a:ea typeface="Arial"/>
                <a:cs typeface="Arial"/>
                <a:sym typeface="Arial"/>
              </a:rPr>
              <a:t> your behavior is your best attempt at the time, given the information at your disposal, to get what you want to more effectively meet your needs. Another way of putting it is all your behavior is an attempt to make the real world look like the pictures you have in your Quality World.</a:t>
            </a:r>
            <a:endParaRPr sz="3831">
              <a:solidFill>
                <a:srgbClr val="666666"/>
              </a:solidFill>
              <a:highlight>
                <a:srgbClr val="FFFFFF"/>
              </a:highlight>
              <a:latin typeface="Arial"/>
              <a:ea typeface="Arial"/>
              <a:cs typeface="Arial"/>
              <a:sym typeface="Arial"/>
            </a:endParaRPr>
          </a:p>
          <a:p>
            <a:pPr marL="0" lvl="0" indent="0" algn="l" rtl="0">
              <a:lnSpc>
                <a:spcPct val="150000"/>
              </a:lnSpc>
              <a:spcBef>
                <a:spcPts val="2200"/>
              </a:spcBef>
              <a:spcAft>
                <a:spcPts val="0"/>
              </a:spcAft>
              <a:buNone/>
            </a:pPr>
            <a:r>
              <a:rPr lang="en" sz="3831">
                <a:solidFill>
                  <a:srgbClr val="666666"/>
                </a:solidFill>
                <a:highlight>
                  <a:srgbClr val="FFFFFF"/>
                </a:highlight>
                <a:latin typeface="Arial"/>
                <a:ea typeface="Arial"/>
                <a:cs typeface="Arial"/>
                <a:sym typeface="Arial"/>
              </a:rPr>
              <a:t>The practice of Choice Theory involves understanding the choices you make to meet your needs and self-evaluating whether those behaviors really are helping you achieve what you want in a way that doesn’t stop others from doing the same.</a:t>
            </a:r>
            <a:endParaRPr sz="3831">
              <a:solidFill>
                <a:srgbClr val="666666"/>
              </a:solidFill>
              <a:highlight>
                <a:srgbClr val="FFFFFF"/>
              </a:highlight>
              <a:latin typeface="Arial"/>
              <a:ea typeface="Arial"/>
              <a:cs typeface="Arial"/>
              <a:sym typeface="Arial"/>
            </a:endParaRPr>
          </a:p>
          <a:p>
            <a:pPr marL="0" lvl="0" indent="0" algn="l" rtl="0">
              <a:lnSpc>
                <a:spcPct val="150000"/>
              </a:lnSpc>
              <a:spcBef>
                <a:spcPts val="2200"/>
              </a:spcBef>
              <a:spcAft>
                <a:spcPts val="0"/>
              </a:spcAft>
              <a:buNone/>
            </a:pPr>
            <a:r>
              <a:rPr lang="en" sz="3831">
                <a:solidFill>
                  <a:srgbClr val="666666"/>
                </a:solidFill>
                <a:highlight>
                  <a:srgbClr val="FFFFFF"/>
                </a:highlight>
                <a:latin typeface="Arial"/>
                <a:ea typeface="Arial"/>
                <a:cs typeface="Arial"/>
                <a:sym typeface="Arial"/>
              </a:rPr>
              <a:t>The practice of Choice Theory in your life involves a transformation in your mindset and behavior from </a:t>
            </a:r>
            <a:r>
              <a:rPr lang="en" sz="3831" b="1">
                <a:solidFill>
                  <a:srgbClr val="666666"/>
                </a:solidFill>
                <a:highlight>
                  <a:srgbClr val="FFFFFF"/>
                </a:highlight>
                <a:latin typeface="Arial"/>
                <a:ea typeface="Arial"/>
                <a:cs typeface="Arial"/>
                <a:sym typeface="Arial"/>
              </a:rPr>
              <a:t>external control psychology,</a:t>
            </a:r>
            <a:r>
              <a:rPr lang="en" sz="3831">
                <a:solidFill>
                  <a:srgbClr val="666666"/>
                </a:solidFill>
                <a:highlight>
                  <a:srgbClr val="FFFFFF"/>
                </a:highlight>
                <a:latin typeface="Arial"/>
                <a:ea typeface="Arial"/>
                <a:cs typeface="Arial"/>
                <a:sym typeface="Arial"/>
              </a:rPr>
              <a:t> the belief that your experiences and behaviors are determined by outside forces: luck,  circumstances, other people and external factors, to one of </a:t>
            </a:r>
            <a:r>
              <a:rPr lang="en" sz="3831" b="1">
                <a:solidFill>
                  <a:srgbClr val="666666"/>
                </a:solidFill>
                <a:highlight>
                  <a:srgbClr val="FFFFFF"/>
                </a:highlight>
                <a:latin typeface="Arial"/>
                <a:ea typeface="Arial"/>
                <a:cs typeface="Arial"/>
                <a:sym typeface="Arial"/>
              </a:rPr>
              <a:t>internal control psychology:</a:t>
            </a:r>
            <a:r>
              <a:rPr lang="en" sz="3831">
                <a:solidFill>
                  <a:srgbClr val="666666"/>
                </a:solidFill>
                <a:highlight>
                  <a:srgbClr val="FFFFFF"/>
                </a:highlight>
                <a:latin typeface="Arial"/>
                <a:ea typeface="Arial"/>
                <a:cs typeface="Arial"/>
                <a:sym typeface="Arial"/>
              </a:rPr>
              <a:t> the belief that you are responsible for your choices and their resulting consequences.</a:t>
            </a:r>
            <a:endParaRPr sz="3831">
              <a:solidFill>
                <a:srgbClr val="666666"/>
              </a:solidFill>
              <a:highlight>
                <a:srgbClr val="FFFFFF"/>
              </a:highlight>
              <a:latin typeface="Arial"/>
              <a:ea typeface="Arial"/>
              <a:cs typeface="Arial"/>
              <a:sym typeface="Arial"/>
            </a:endParaRPr>
          </a:p>
          <a:p>
            <a:pPr marL="0" lvl="0" indent="0" algn="l" rtl="0">
              <a:spcBef>
                <a:spcPts val="2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8"/>
          <p:cNvSpPr txBox="1">
            <a:spLocks noGrp="1"/>
          </p:cNvSpPr>
          <p:nvPr>
            <p:ph type="body" idx="1"/>
          </p:nvPr>
        </p:nvSpPr>
        <p:spPr>
          <a:xfrm>
            <a:off x="819150" y="567925"/>
            <a:ext cx="7505700" cy="3870900"/>
          </a:xfrm>
          <a:prstGeom prst="rect">
            <a:avLst/>
          </a:prstGeom>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None/>
            </a:pPr>
            <a:r>
              <a:rPr lang="en" sz="1850">
                <a:solidFill>
                  <a:srgbClr val="666666"/>
                </a:solidFill>
                <a:highlight>
                  <a:srgbClr val="FFFFFF"/>
                </a:highlight>
                <a:latin typeface="Arial"/>
                <a:ea typeface="Arial"/>
                <a:cs typeface="Arial"/>
                <a:sym typeface="Arial"/>
              </a:rPr>
              <a:t>Evaluating the difference between what you want in your Quality World and what you have in your Perceived World motivates you to take action. Choice Theory practice provides the knowledge and skills for you to let go of the myth of external control and reduce your use of the Disconnecting Habits, to instead understand and accept internal control, while implementing the Connecting Habits. This moves you closer to what you want in your Quality World: better relationships and a more satisfying life.</a:t>
            </a:r>
            <a:endParaRPr sz="2050">
              <a:solidFill>
                <a:srgbClr val="666666"/>
              </a:solidFill>
              <a:highlight>
                <a:srgbClr val="FFFFFF"/>
              </a:highlight>
              <a:latin typeface="Arial"/>
              <a:ea typeface="Arial"/>
              <a:cs typeface="Arial"/>
              <a:sym typeface="Arial"/>
            </a:endParaRPr>
          </a:p>
          <a:p>
            <a:pPr marL="0" lvl="0" indent="0" algn="l" rtl="0">
              <a:spcBef>
                <a:spcPts val="2200"/>
              </a:spcBef>
              <a:spcAft>
                <a:spcPts val="12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819150" y="407200"/>
            <a:ext cx="7505700" cy="5571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t>Classrooms With and Without CT</a:t>
            </a:r>
            <a:endParaRPr b="1"/>
          </a:p>
        </p:txBody>
      </p:sp>
      <p:sp>
        <p:nvSpPr>
          <p:cNvPr id="276" name="Google Shape;276;p39"/>
          <p:cNvSpPr txBox="1">
            <a:spLocks noGrp="1"/>
          </p:cNvSpPr>
          <p:nvPr>
            <p:ph type="body" idx="1"/>
          </p:nvPr>
        </p:nvSpPr>
        <p:spPr>
          <a:xfrm>
            <a:off x="819150" y="1071575"/>
            <a:ext cx="3686100" cy="38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With CT &amp; 10 Axioms Internal Locus of Control:</a:t>
            </a:r>
            <a:r>
              <a:rPr lang="en" sz="1400"/>
              <a:t> </a:t>
            </a:r>
            <a:endParaRPr sz="1400"/>
          </a:p>
          <a:p>
            <a:pPr marL="0" lvl="0" indent="0" algn="l" rtl="0">
              <a:spcBef>
                <a:spcPts val="1200"/>
              </a:spcBef>
              <a:spcAft>
                <a:spcPts val="0"/>
              </a:spcAft>
              <a:buNone/>
            </a:pPr>
            <a:r>
              <a:rPr lang="en" sz="1400"/>
              <a:t>■ “Here are your choices for completing our assignment today:…” </a:t>
            </a:r>
            <a:endParaRPr sz="1400"/>
          </a:p>
          <a:p>
            <a:pPr marL="0" lvl="0" indent="0" algn="l" rtl="0">
              <a:spcBef>
                <a:spcPts val="1200"/>
              </a:spcBef>
              <a:spcAft>
                <a:spcPts val="0"/>
              </a:spcAft>
              <a:buNone/>
            </a:pPr>
            <a:r>
              <a:rPr lang="en" sz="1400"/>
              <a:t>■ “You seem to be struggling with the assignment. May I help you or would you prefer to work with another student (in a breakout room)?” </a:t>
            </a:r>
            <a:endParaRPr sz="1400"/>
          </a:p>
          <a:p>
            <a:pPr marL="0" lvl="0" indent="0" algn="l" rtl="0">
              <a:spcBef>
                <a:spcPts val="1200"/>
              </a:spcBef>
              <a:spcAft>
                <a:spcPts val="1200"/>
              </a:spcAft>
              <a:buNone/>
            </a:pPr>
            <a:r>
              <a:rPr lang="en" sz="1400"/>
              <a:t>■ “I know it’s difficult to save important conversations for later, but we’d appreciate it if everyone was quiet so we could continue the lesson (please mute yourself &amp;/or use the chat box).” </a:t>
            </a:r>
            <a:endParaRPr sz="1400"/>
          </a:p>
        </p:txBody>
      </p:sp>
      <p:sp>
        <p:nvSpPr>
          <p:cNvPr id="277" name="Google Shape;277;p39"/>
          <p:cNvSpPr txBox="1">
            <a:spLocks noGrp="1"/>
          </p:cNvSpPr>
          <p:nvPr>
            <p:ph type="body" idx="2"/>
          </p:nvPr>
        </p:nvSpPr>
        <p:spPr>
          <a:xfrm>
            <a:off x="4638675" y="1071575"/>
            <a:ext cx="3686100" cy="379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Without CT &amp; 10 Axioms External Locus of Control:</a:t>
            </a:r>
            <a:r>
              <a:rPr lang="en" sz="1600"/>
              <a:t> </a:t>
            </a:r>
            <a:endParaRPr sz="1600"/>
          </a:p>
          <a:p>
            <a:pPr marL="0" lvl="0" indent="0" algn="l" rtl="0">
              <a:spcBef>
                <a:spcPts val="1200"/>
              </a:spcBef>
              <a:spcAft>
                <a:spcPts val="0"/>
              </a:spcAft>
              <a:buNone/>
            </a:pPr>
            <a:r>
              <a:rPr lang="en" sz="1500"/>
              <a:t>■ “ Your assignment today must be completed in the following manner….if you don’t complete it, it will be homework” </a:t>
            </a:r>
            <a:endParaRPr sz="1500"/>
          </a:p>
          <a:p>
            <a:pPr marL="0" lvl="0" indent="0" algn="l" rtl="0">
              <a:spcBef>
                <a:spcPts val="1200"/>
              </a:spcBef>
              <a:spcAft>
                <a:spcPts val="0"/>
              </a:spcAft>
              <a:buNone/>
            </a:pPr>
            <a:r>
              <a:rPr lang="en" sz="1500"/>
              <a:t>■ “You aren’t getting it. I’ll see you after school (during my zoom office hours).” </a:t>
            </a:r>
            <a:endParaRPr sz="1500"/>
          </a:p>
          <a:p>
            <a:pPr marL="0" lvl="0" indent="0" algn="l" rtl="0">
              <a:spcBef>
                <a:spcPts val="1200"/>
              </a:spcBef>
              <a:spcAft>
                <a:spcPts val="1200"/>
              </a:spcAft>
              <a:buNone/>
            </a:pPr>
            <a:r>
              <a:rPr lang="en" sz="1500"/>
              <a:t>■ “You seem to have a lot to say, why don’t you share with all of us (I’ll mute everyone else)!!”</a:t>
            </a:r>
            <a:endParaRPr sz="15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xfrm>
            <a:off x="819150" y="675075"/>
            <a:ext cx="7505700" cy="66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Glasser Self- Evaluating Strategy</a:t>
            </a:r>
            <a:endParaRPr b="1"/>
          </a:p>
        </p:txBody>
      </p:sp>
      <p:sp>
        <p:nvSpPr>
          <p:cNvPr id="283" name="Google Shape;283;p40"/>
          <p:cNvSpPr txBox="1">
            <a:spLocks noGrp="1"/>
          </p:cNvSpPr>
          <p:nvPr>
            <p:ph type="body" idx="1"/>
          </p:nvPr>
        </p:nvSpPr>
        <p:spPr>
          <a:xfrm>
            <a:off x="578650" y="1339575"/>
            <a:ext cx="8014200" cy="338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a:t>S</a:t>
            </a:r>
            <a:r>
              <a:rPr lang="en" sz="2300"/>
              <a:t>- Show </a:t>
            </a:r>
            <a:endParaRPr sz="2300"/>
          </a:p>
          <a:p>
            <a:pPr marL="0" lvl="0" indent="0" algn="l" rtl="0">
              <a:spcBef>
                <a:spcPts val="1200"/>
              </a:spcBef>
              <a:spcAft>
                <a:spcPts val="0"/>
              </a:spcAft>
              <a:buNone/>
            </a:pPr>
            <a:r>
              <a:rPr lang="en" sz="2300" b="1"/>
              <a:t>E</a:t>
            </a:r>
            <a:r>
              <a:rPr lang="en" sz="2300"/>
              <a:t>- Explain how you did it </a:t>
            </a:r>
            <a:endParaRPr sz="2300"/>
          </a:p>
          <a:p>
            <a:pPr marL="0" lvl="0" indent="0" algn="l" rtl="0">
              <a:spcBef>
                <a:spcPts val="1200"/>
              </a:spcBef>
              <a:spcAft>
                <a:spcPts val="0"/>
              </a:spcAft>
              <a:buNone/>
            </a:pPr>
            <a:r>
              <a:rPr lang="en" sz="2300" b="1"/>
              <a:t>S</a:t>
            </a:r>
            <a:r>
              <a:rPr lang="en" sz="2300"/>
              <a:t>-Self-Evaluate your work</a:t>
            </a:r>
            <a:endParaRPr sz="2300"/>
          </a:p>
          <a:p>
            <a:pPr marL="0" lvl="0" indent="0" algn="l" rtl="0">
              <a:spcBef>
                <a:spcPts val="1200"/>
              </a:spcBef>
              <a:spcAft>
                <a:spcPts val="0"/>
              </a:spcAft>
              <a:buNone/>
            </a:pPr>
            <a:r>
              <a:rPr lang="en" sz="2300"/>
              <a:t> </a:t>
            </a:r>
            <a:r>
              <a:rPr lang="en" sz="2300" b="1"/>
              <a:t>I</a:t>
            </a:r>
            <a:r>
              <a:rPr lang="en" sz="2300"/>
              <a:t>-Identify ways to Improve your work </a:t>
            </a:r>
            <a:endParaRPr sz="2300"/>
          </a:p>
          <a:p>
            <a:pPr marL="0" lvl="0" indent="0" algn="l" rtl="0">
              <a:spcBef>
                <a:spcPts val="1200"/>
              </a:spcBef>
              <a:spcAft>
                <a:spcPts val="1200"/>
              </a:spcAft>
              <a:buNone/>
            </a:pPr>
            <a:r>
              <a:rPr lang="en" sz="2300" b="1"/>
              <a:t>R</a:t>
            </a:r>
            <a:r>
              <a:rPr lang="en" sz="2300"/>
              <a:t>- Repeat the self-evaluation &amp; improvement process until you believe it is Quality</a:t>
            </a:r>
            <a:endParaRPr sz="23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1"/>
          <p:cNvSpPr txBox="1">
            <a:spLocks noGrp="1"/>
          </p:cNvSpPr>
          <p:nvPr>
            <p:ph type="title"/>
          </p:nvPr>
        </p:nvSpPr>
        <p:spPr>
          <a:xfrm>
            <a:off x="819150" y="845600"/>
            <a:ext cx="7505700" cy="718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Glasser Quality Schools: Emphasized</a:t>
            </a:r>
            <a:endParaRPr b="1"/>
          </a:p>
        </p:txBody>
      </p:sp>
      <p:sp>
        <p:nvSpPr>
          <p:cNvPr id="289" name="Google Shape;289;p41"/>
          <p:cNvSpPr txBox="1">
            <a:spLocks noGrp="1"/>
          </p:cNvSpPr>
          <p:nvPr>
            <p:ph type="body" idx="1"/>
          </p:nvPr>
        </p:nvSpPr>
        <p:spPr>
          <a:xfrm>
            <a:off x="819150" y="1660925"/>
            <a:ext cx="7505700" cy="2777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500"/>
              <a:t>Increasing students’ responsibility for their own learning and success, strengthening relationships among peers, teachers, students and families to build thriving, healthy learning communities.</a:t>
            </a:r>
            <a:endParaRPr sz="2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body" idx="1"/>
          </p:nvPr>
        </p:nvSpPr>
        <p:spPr>
          <a:xfrm>
            <a:off x="450050" y="589350"/>
            <a:ext cx="8240100" cy="4071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2000">
                <a:solidFill>
                  <a:srgbClr val="737373"/>
                </a:solidFill>
                <a:latin typeface="Roboto"/>
                <a:ea typeface="Roboto"/>
                <a:cs typeface="Roboto"/>
                <a:sym typeface="Roboto"/>
              </a:rPr>
              <a:t>The Amazing Hope School Academy (AHSA) is a school for children with special needs, kindergarten to high school (or 4 - 22 years old) and those who will be homeschooled to learn. AHSA is a non-profit Christian school, and it will be the first school in Apopka offering the community a school where all children are accepted, and that they are in a place where learning is fun!</a:t>
            </a:r>
            <a:endParaRPr sz="2000">
              <a:solidFill>
                <a:srgbClr val="737373"/>
              </a:solidFill>
              <a:latin typeface="Roboto"/>
              <a:ea typeface="Roboto"/>
              <a:cs typeface="Roboto"/>
              <a:sym typeface="Roboto"/>
            </a:endParaRPr>
          </a:p>
          <a:p>
            <a:pPr marL="0" lvl="0" indent="0" algn="l" rtl="0">
              <a:spcBef>
                <a:spcPts val="1200"/>
              </a:spcBef>
              <a:spcAft>
                <a:spcPts val="1200"/>
              </a:spcAft>
              <a:buNone/>
            </a:pPr>
            <a:r>
              <a:rPr lang="en" sz="2000">
                <a:solidFill>
                  <a:srgbClr val="737373"/>
                </a:solidFill>
                <a:latin typeface="Roboto"/>
                <a:ea typeface="Roboto"/>
                <a:cs typeface="Roboto"/>
                <a:sym typeface="Roboto"/>
              </a:rPr>
              <a:t>AHSA is like other schools that focuses on an individual’s success; yet it is different, because using the GQS model, everyone has choices on how she or he wants to learn. The curriculum is integrated into many aspects of life, and its functionality. The need for spiritual choices of living and learning lead to having a joyful place to go to, not just educationally, AHSA will teach all students the value of what they truly want in their life, rather than dictating them what they should have in their lives.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2"/>
          <p:cNvSpPr txBox="1">
            <a:spLocks noGrp="1"/>
          </p:cNvSpPr>
          <p:nvPr>
            <p:ph type="title"/>
          </p:nvPr>
        </p:nvSpPr>
        <p:spPr>
          <a:xfrm>
            <a:off x="932250" y="1301150"/>
            <a:ext cx="7361700" cy="310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“Children want the same things we want. To laugh, to be challenged, to be entertained, and delighted.” </a:t>
            </a:r>
            <a:endParaRPr/>
          </a:p>
          <a:p>
            <a:pPr marL="0" lvl="0" indent="0" algn="ctr" rtl="0">
              <a:spcBef>
                <a:spcPts val="0"/>
              </a:spcBef>
              <a:spcAft>
                <a:spcPts val="0"/>
              </a:spcAft>
              <a:buNone/>
            </a:pPr>
            <a:r>
              <a:rPr lang="en"/>
              <a:t>DR. SEUSS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3"/>
          <p:cNvSpPr txBox="1">
            <a:spLocks noGrp="1"/>
          </p:cNvSpPr>
          <p:nvPr>
            <p:ph type="title"/>
          </p:nvPr>
        </p:nvSpPr>
        <p:spPr>
          <a:xfrm>
            <a:off x="417900" y="1301150"/>
            <a:ext cx="83904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SzPts val="990"/>
              <a:buNone/>
            </a:pPr>
            <a:r>
              <a:rPr lang="en" sz="2900" b="1"/>
              <a:t>Enrollment to Amazing Hope School Academy</a:t>
            </a:r>
            <a:endParaRPr sz="29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xfrm>
            <a:off x="819150" y="417900"/>
            <a:ext cx="7505700" cy="675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200" b="1"/>
              <a:t>Documents Needed</a:t>
            </a:r>
            <a:endParaRPr sz="3200" b="1"/>
          </a:p>
        </p:txBody>
      </p:sp>
      <p:sp>
        <p:nvSpPr>
          <p:cNvPr id="305" name="Google Shape;305;p44"/>
          <p:cNvSpPr txBox="1">
            <a:spLocks noGrp="1"/>
          </p:cNvSpPr>
          <p:nvPr>
            <p:ph type="body" idx="1"/>
          </p:nvPr>
        </p:nvSpPr>
        <p:spPr>
          <a:xfrm>
            <a:off x="819150" y="996550"/>
            <a:ext cx="7967700" cy="3825300"/>
          </a:xfrm>
          <a:prstGeom prst="rect">
            <a:avLst/>
          </a:prstGeom>
        </p:spPr>
        <p:txBody>
          <a:bodyPr spcFirstLastPara="1" wrap="square" lIns="91425" tIns="91425" rIns="91425" bIns="91425" anchor="t" anchorCtr="0">
            <a:normAutofit fontScale="25000" lnSpcReduction="20000"/>
          </a:bodyPr>
          <a:lstStyle/>
          <a:p>
            <a:pPr marL="457200" lvl="0" indent="-342090" algn="l" rtl="0">
              <a:spcBef>
                <a:spcPts val="0"/>
              </a:spcBef>
              <a:spcAft>
                <a:spcPts val="0"/>
              </a:spcAft>
              <a:buSzPct val="100000"/>
              <a:buChar char="●"/>
            </a:pPr>
            <a:r>
              <a:rPr lang="en" sz="7148" dirty="0"/>
              <a:t>Enrollment Form	     				</a:t>
            </a:r>
            <a:endParaRPr sz="7148" dirty="0"/>
          </a:p>
          <a:p>
            <a:pPr marL="457200" lvl="0" indent="-342090" algn="l" rtl="0">
              <a:spcBef>
                <a:spcPts val="0"/>
              </a:spcBef>
              <a:spcAft>
                <a:spcPts val="0"/>
              </a:spcAft>
              <a:buSzPct val="100000"/>
              <a:buChar char="●"/>
            </a:pPr>
            <a:r>
              <a:rPr lang="en" sz="7148" dirty="0"/>
              <a:t>Student’s Birth Certificate             				  	</a:t>
            </a:r>
            <a:endParaRPr sz="7148" dirty="0"/>
          </a:p>
          <a:p>
            <a:pPr marL="457200" lvl="0" indent="-342090" algn="l" rtl="0">
              <a:spcBef>
                <a:spcPts val="0"/>
              </a:spcBef>
              <a:spcAft>
                <a:spcPts val="0"/>
              </a:spcAft>
              <a:buSzPct val="100000"/>
              <a:buChar char="●"/>
            </a:pPr>
            <a:r>
              <a:rPr lang="en" sz="7148" dirty="0"/>
              <a:t>Florida 680 – Immunization Form				</a:t>
            </a:r>
            <a:endParaRPr sz="7148" dirty="0"/>
          </a:p>
          <a:p>
            <a:pPr marL="457200" lvl="0" indent="-342090" algn="l" rtl="0">
              <a:spcBef>
                <a:spcPts val="0"/>
              </a:spcBef>
              <a:spcAft>
                <a:spcPts val="0"/>
              </a:spcAft>
              <a:buSzPct val="100000"/>
              <a:buChar char="●"/>
            </a:pPr>
            <a:r>
              <a:rPr lang="en" sz="7148" dirty="0"/>
              <a:t>Florida Physical Form</a:t>
            </a:r>
            <a:endParaRPr sz="7148" dirty="0"/>
          </a:p>
          <a:p>
            <a:pPr marL="457200" lvl="0" indent="-342090" algn="l" rtl="0">
              <a:spcBef>
                <a:spcPts val="0"/>
              </a:spcBef>
              <a:spcAft>
                <a:spcPts val="0"/>
              </a:spcAft>
              <a:buSzPct val="100000"/>
              <a:buChar char="●"/>
            </a:pPr>
            <a:r>
              <a:rPr lang="en" sz="7148" dirty="0"/>
              <a:t>Withdrawal form from previous school				</a:t>
            </a:r>
            <a:endParaRPr sz="7148" dirty="0"/>
          </a:p>
          <a:p>
            <a:pPr marL="457200" lvl="0" indent="-342090" algn="l" rtl="0">
              <a:spcBef>
                <a:spcPts val="0"/>
              </a:spcBef>
              <a:spcAft>
                <a:spcPts val="0"/>
              </a:spcAft>
              <a:buSzPct val="100000"/>
              <a:buChar char="●"/>
            </a:pPr>
            <a:r>
              <a:rPr lang="en" sz="7148" dirty="0"/>
              <a:t>Final Transcripts/Withdrawal Grades/Report Card from previous school           </a:t>
            </a:r>
            <a:endParaRPr sz="7148" dirty="0"/>
          </a:p>
          <a:p>
            <a:pPr marL="457200" lvl="0" indent="-342090" algn="l" rtl="0">
              <a:spcBef>
                <a:spcPts val="0"/>
              </a:spcBef>
              <a:spcAft>
                <a:spcPts val="0"/>
              </a:spcAft>
              <a:buSzPct val="100000"/>
              <a:buChar char="●"/>
            </a:pPr>
            <a:r>
              <a:rPr lang="en" sz="7148" dirty="0"/>
              <a:t> Current IEP/ eligibility documents for initial eligibility &amp; reevaluation documents	           </a:t>
            </a:r>
            <a:endParaRPr sz="7148" dirty="0"/>
          </a:p>
          <a:p>
            <a:pPr marL="457200" lvl="0" indent="-342090" algn="l" rtl="0">
              <a:spcBef>
                <a:spcPts val="0"/>
              </a:spcBef>
              <a:spcAft>
                <a:spcPts val="0"/>
              </a:spcAft>
              <a:buSzPct val="100000"/>
              <a:buChar char="●"/>
            </a:pPr>
            <a:r>
              <a:rPr lang="en" sz="7148" dirty="0"/>
              <a:t>Current 504 Plan (if applicable)</a:t>
            </a:r>
            <a:endParaRPr sz="7148" dirty="0"/>
          </a:p>
          <a:p>
            <a:pPr marL="457200" lvl="0" indent="-342090" algn="l" rtl="0">
              <a:spcBef>
                <a:spcPts val="0"/>
              </a:spcBef>
              <a:spcAft>
                <a:spcPts val="0"/>
              </a:spcAft>
              <a:buSzPct val="100000"/>
              <a:buChar char="●"/>
            </a:pPr>
            <a:r>
              <a:rPr lang="en" sz="7148" dirty="0"/>
              <a:t>Current Bill  </a:t>
            </a:r>
            <a:endParaRPr sz="7148" dirty="0"/>
          </a:p>
          <a:p>
            <a:pPr marL="457200" lvl="0" indent="-342090" algn="l" rtl="0">
              <a:spcBef>
                <a:spcPts val="0"/>
              </a:spcBef>
              <a:spcAft>
                <a:spcPts val="0"/>
              </a:spcAft>
              <a:buSzPct val="100000"/>
              <a:buChar char="●"/>
            </a:pPr>
            <a:r>
              <a:rPr lang="en" sz="7148" dirty="0"/>
              <a:t>Copy of Parent/Guardian ID</a:t>
            </a:r>
            <a:endParaRPr sz="7148" dirty="0"/>
          </a:p>
          <a:p>
            <a:pPr marL="457200" lvl="0" indent="-342090" algn="l" rtl="0">
              <a:spcBef>
                <a:spcPts val="0"/>
              </a:spcBef>
              <a:spcAft>
                <a:spcPts val="0"/>
              </a:spcAft>
              <a:buSzPct val="100000"/>
              <a:buChar char="●"/>
            </a:pPr>
            <a:r>
              <a:rPr lang="en" sz="7148" dirty="0"/>
              <a:t>Proof of Scholarship Eligibility</a:t>
            </a:r>
            <a:endParaRPr sz="7148" dirty="0"/>
          </a:p>
          <a:p>
            <a:pPr marL="457200" lvl="0" indent="-342090" algn="l" rtl="0">
              <a:spcBef>
                <a:spcPts val="0"/>
              </a:spcBef>
              <a:spcAft>
                <a:spcPts val="0"/>
              </a:spcAft>
              <a:buSzPct val="100000"/>
              <a:buChar char="●"/>
            </a:pPr>
            <a:r>
              <a:rPr lang="en" sz="7148" dirty="0"/>
              <a:t>  Current Lease/Homestead Card/Deed/Tax Appraisal Form</a:t>
            </a:r>
            <a:endParaRPr sz="7148" dirty="0"/>
          </a:p>
          <a:p>
            <a:pPr marL="457200" lvl="0" indent="-342090" algn="l" rtl="0">
              <a:spcBef>
                <a:spcPts val="0"/>
              </a:spcBef>
              <a:spcAft>
                <a:spcPts val="0"/>
              </a:spcAft>
              <a:buSzPct val="100000"/>
              <a:buChar char="●"/>
            </a:pPr>
            <a:r>
              <a:rPr lang="en" sz="7148" dirty="0"/>
              <a:t>Custody Paperwork- Court Docs/Educational Guardianship (if applicable)</a:t>
            </a:r>
            <a:endParaRPr sz="7148"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5"/>
          <p:cNvSpPr txBox="1">
            <a:spLocks noGrp="1"/>
          </p:cNvSpPr>
          <p:nvPr>
            <p:ph type="title"/>
          </p:nvPr>
        </p:nvSpPr>
        <p:spPr>
          <a:xfrm>
            <a:off x="819150" y="845600"/>
            <a:ext cx="7505700" cy="643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200" b="1"/>
              <a:t>Diagnostics</a:t>
            </a:r>
            <a:endParaRPr sz="3200" b="1"/>
          </a:p>
        </p:txBody>
      </p:sp>
      <p:sp>
        <p:nvSpPr>
          <p:cNvPr id="311" name="Google Shape;311;p45"/>
          <p:cNvSpPr txBox="1">
            <a:spLocks noGrp="1"/>
          </p:cNvSpPr>
          <p:nvPr>
            <p:ph type="body" idx="1"/>
          </p:nvPr>
        </p:nvSpPr>
        <p:spPr>
          <a:xfrm>
            <a:off x="819150" y="1371600"/>
            <a:ext cx="7505700" cy="306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a:t>After this orientation, students will undergo a Reading and Math Diagnostic to assess their academic level. This is very important for placement, and to meet the academic needs of every student. </a:t>
            </a:r>
            <a:endParaRPr sz="2300"/>
          </a:p>
          <a:p>
            <a:pPr marL="0" lvl="0" indent="0" algn="l" rtl="0">
              <a:spcBef>
                <a:spcPts val="1200"/>
              </a:spcBef>
              <a:spcAft>
                <a:spcPts val="1200"/>
              </a:spcAft>
              <a:buNone/>
            </a:pPr>
            <a:r>
              <a:rPr lang="en" sz="2300"/>
              <a:t>Duration: 1-2 hours </a:t>
            </a:r>
            <a:endParaRPr sz="23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819150" y="550650"/>
            <a:ext cx="7505700" cy="700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600" b="1"/>
              <a:t>Start Date</a:t>
            </a:r>
            <a:endParaRPr sz="3600" b="1"/>
          </a:p>
        </p:txBody>
      </p:sp>
      <p:sp>
        <p:nvSpPr>
          <p:cNvPr id="317" name="Google Shape;317;p46"/>
          <p:cNvSpPr txBox="1">
            <a:spLocks noGrp="1"/>
          </p:cNvSpPr>
          <p:nvPr>
            <p:ph type="body" idx="1"/>
          </p:nvPr>
        </p:nvSpPr>
        <p:spPr>
          <a:xfrm>
            <a:off x="488075" y="1063256"/>
            <a:ext cx="8159700" cy="3754894"/>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300" b="1" dirty="0"/>
              <a:t>Your student will start immediately upon receiving all documentations for enrollment. </a:t>
            </a:r>
          </a:p>
          <a:p>
            <a:pPr marL="0" lvl="0" indent="0" algn="l" rtl="0">
              <a:spcBef>
                <a:spcPts val="0"/>
              </a:spcBef>
              <a:spcAft>
                <a:spcPts val="0"/>
              </a:spcAft>
              <a:buNone/>
            </a:pPr>
            <a:endParaRPr lang="en" sz="2300" b="1" dirty="0"/>
          </a:p>
          <a:p>
            <a:pPr marL="0" lvl="0" indent="0" algn="l" rtl="0">
              <a:spcBef>
                <a:spcPts val="0"/>
              </a:spcBef>
              <a:spcAft>
                <a:spcPts val="0"/>
              </a:spcAft>
              <a:buNone/>
            </a:pPr>
            <a:r>
              <a:rPr lang="en" sz="2100" b="1" dirty="0"/>
              <a:t>School Hours</a:t>
            </a:r>
            <a:endParaRPr sz="2100" b="1" dirty="0"/>
          </a:p>
          <a:p>
            <a:pPr marL="0" lvl="0" indent="0" algn="l" rtl="0">
              <a:spcBef>
                <a:spcPts val="1200"/>
              </a:spcBef>
              <a:spcAft>
                <a:spcPts val="0"/>
              </a:spcAft>
              <a:buNone/>
            </a:pPr>
            <a:r>
              <a:rPr lang="en" sz="2100" b="1" dirty="0"/>
              <a:t>Mondays, Tuesdays and Thursdays: 8:30 - 3:30pm</a:t>
            </a:r>
            <a:endParaRPr sz="2100" b="1" dirty="0"/>
          </a:p>
          <a:p>
            <a:pPr marL="0" lvl="0" indent="0" algn="l" rtl="0">
              <a:spcBef>
                <a:spcPts val="1200"/>
              </a:spcBef>
              <a:spcAft>
                <a:spcPts val="0"/>
              </a:spcAft>
              <a:buNone/>
            </a:pPr>
            <a:r>
              <a:rPr lang="en" sz="2100" b="1" dirty="0"/>
              <a:t>Wednesdays - 8:30am - 2:00pm</a:t>
            </a:r>
            <a:endParaRPr sz="2100" b="1" dirty="0"/>
          </a:p>
          <a:p>
            <a:pPr marL="0" lvl="0" indent="0" algn="l" rtl="0">
              <a:spcBef>
                <a:spcPts val="1200"/>
              </a:spcBef>
              <a:spcAft>
                <a:spcPts val="0"/>
              </a:spcAft>
              <a:buNone/>
            </a:pPr>
            <a:r>
              <a:rPr lang="en" sz="2100" b="1" dirty="0"/>
              <a:t>Friday’s - 8:30am - 1:00pm</a:t>
            </a:r>
            <a:endParaRPr sz="2100" b="1" dirty="0"/>
          </a:p>
          <a:p>
            <a:pPr marL="0" lvl="0" indent="0" algn="l" rtl="0">
              <a:spcBef>
                <a:spcPts val="1200"/>
              </a:spcBef>
              <a:spcAft>
                <a:spcPts val="1200"/>
              </a:spcAft>
              <a:buNone/>
            </a:pPr>
            <a:r>
              <a:rPr lang="en" sz="2300" b="1" u="sng" dirty="0"/>
              <a:t>There will be a Parent Meeting the last Friday of the month, date and time will be shared via newsletter and/or email. All Parents/Guardians are encouraged to attend to give you an overview of what is AHSA all about. You are an integral part of our students’ success!!!</a:t>
            </a:r>
            <a:endParaRPr sz="2300" b="1" u="sn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graphicFrame>
        <p:nvGraphicFramePr>
          <p:cNvPr id="322" name="Google Shape;322;p47"/>
          <p:cNvGraphicFramePr/>
          <p:nvPr>
            <p:extLst>
              <p:ext uri="{D42A27DB-BD31-4B8C-83A1-F6EECF244321}">
                <p14:modId xmlns:p14="http://schemas.microsoft.com/office/powerpoint/2010/main" val="2520866403"/>
              </p:ext>
            </p:extLst>
          </p:nvPr>
        </p:nvGraphicFramePr>
        <p:xfrm>
          <a:off x="-54075" y="-53950"/>
          <a:ext cx="9360000" cy="5265700"/>
        </p:xfrm>
        <a:graphic>
          <a:graphicData uri="http://schemas.openxmlformats.org/drawingml/2006/table">
            <a:tbl>
              <a:tblPr>
                <a:noFill/>
                <a:tableStyleId>{5DCCA13F-7430-41E5-97B8-308C442C122E}</a:tableStyleId>
              </a:tblPr>
              <a:tblGrid>
                <a:gridCol w="954500">
                  <a:extLst>
                    <a:ext uri="{9D8B030D-6E8A-4147-A177-3AD203B41FA5}">
                      <a16:colId xmlns:a16="http://schemas.microsoft.com/office/drawing/2014/main" val="20000"/>
                    </a:ext>
                  </a:extLst>
                </a:gridCol>
                <a:gridCol w="1607075">
                  <a:extLst>
                    <a:ext uri="{9D8B030D-6E8A-4147-A177-3AD203B41FA5}">
                      <a16:colId xmlns:a16="http://schemas.microsoft.com/office/drawing/2014/main" val="20001"/>
                    </a:ext>
                  </a:extLst>
                </a:gridCol>
                <a:gridCol w="1607075">
                  <a:extLst>
                    <a:ext uri="{9D8B030D-6E8A-4147-A177-3AD203B41FA5}">
                      <a16:colId xmlns:a16="http://schemas.microsoft.com/office/drawing/2014/main" val="20002"/>
                    </a:ext>
                  </a:extLst>
                </a:gridCol>
                <a:gridCol w="1607075">
                  <a:extLst>
                    <a:ext uri="{9D8B030D-6E8A-4147-A177-3AD203B41FA5}">
                      <a16:colId xmlns:a16="http://schemas.microsoft.com/office/drawing/2014/main" val="20003"/>
                    </a:ext>
                  </a:extLst>
                </a:gridCol>
                <a:gridCol w="1607075">
                  <a:extLst>
                    <a:ext uri="{9D8B030D-6E8A-4147-A177-3AD203B41FA5}">
                      <a16:colId xmlns:a16="http://schemas.microsoft.com/office/drawing/2014/main" val="20004"/>
                    </a:ext>
                  </a:extLst>
                </a:gridCol>
                <a:gridCol w="1977200">
                  <a:extLst>
                    <a:ext uri="{9D8B030D-6E8A-4147-A177-3AD203B41FA5}">
                      <a16:colId xmlns:a16="http://schemas.microsoft.com/office/drawing/2014/main" val="20005"/>
                    </a:ext>
                  </a:extLst>
                </a:gridCol>
              </a:tblGrid>
              <a:tr h="388575">
                <a:tc>
                  <a:txBody>
                    <a:bodyPr/>
                    <a:lstStyle/>
                    <a:p>
                      <a:pPr marL="0" lvl="0" indent="0" algn="ctr" rtl="0">
                        <a:lnSpc>
                          <a:spcPct val="115000"/>
                        </a:lnSpc>
                        <a:spcBef>
                          <a:spcPts val="0"/>
                        </a:spcBef>
                        <a:spcAft>
                          <a:spcPts val="0"/>
                        </a:spcAft>
                        <a:buNone/>
                      </a:pPr>
                      <a:r>
                        <a:rPr lang="en" sz="1100" b="1" dirty="0">
                          <a:latin typeface="Calibri"/>
                          <a:ea typeface="Calibri"/>
                          <a:cs typeface="Calibri"/>
                          <a:sym typeface="Calibri"/>
                        </a:rPr>
                        <a:t>Time</a:t>
                      </a:r>
                      <a:endParaRPr sz="1100" b="1" dirty="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Monday</a:t>
                      </a:r>
                      <a:endParaRPr sz="1100" b="1">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Tuesday</a:t>
                      </a:r>
                      <a:endParaRPr sz="1100" b="1">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Wednesday</a:t>
                      </a:r>
                      <a:endParaRPr sz="1100" b="1">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Thursday</a:t>
                      </a:r>
                      <a:endParaRPr sz="1100" b="1">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Friday</a:t>
                      </a:r>
                      <a:endParaRPr sz="1100" b="1">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868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8:30-9:00am</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Morning Work/Daily Journal</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Morning Work/Daily Journal</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Morning Work/Daily Journal</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Morning Work/Daily Journal</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Morning Work/Daily Journal</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8575">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9:00 - 9:15am</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Class Meeting</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Class Meeting</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Class Meeting</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Class Meeting</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Class Meeting</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8575">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9:15 - 9:30am</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Snack</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Snack</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Snack</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Snack</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Snack</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8575">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9:30 - 10:15am</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Reading/ELA</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Reading/ELA</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Reading/ELA</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Reading/ELA</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Reading/ELA</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868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10:15 - 11:00am</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Mathematics</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Mathematics</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Mathematics</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Mathematics</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Mathematics</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868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11:00 - 11:45am</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Science</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Social Studies</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SEL/Character Education</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Science</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Social Studies</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868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12:00 - 12:30pm</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Lunch</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Lunch</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Lunch</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Lunch</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Lunch</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8575">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12:30 - 1:15pm</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SEL/Character Education</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SEL/Character Education</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Bible Class</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Dance</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Make Up Reading</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8575">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1:15-2:00pm</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Bible Class</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Bible Class</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American Sign Language</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Bible Class</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Staff Training</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868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2:00 - 3:00pm</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American Sign Language</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American Sign Language</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Early Realease @ 2:00pm</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American Sign Language</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dirty="0">
                          <a:latin typeface="Calibri"/>
                          <a:ea typeface="Calibri"/>
                          <a:cs typeface="Calibri"/>
                          <a:sym typeface="Calibri"/>
                        </a:rPr>
                        <a:t>Early Release @ 1pm/Staff Training</a:t>
                      </a:r>
                      <a:endParaRPr sz="1100" dirty="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8"/>
          <p:cNvSpPr txBox="1">
            <a:spLocks noGrp="1"/>
          </p:cNvSpPr>
          <p:nvPr>
            <p:ph type="title"/>
          </p:nvPr>
        </p:nvSpPr>
        <p:spPr>
          <a:xfrm>
            <a:off x="819150" y="845600"/>
            <a:ext cx="7505700" cy="622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500" b="1"/>
              <a:t>School Uniform and Dress Code</a:t>
            </a:r>
            <a:endParaRPr sz="3500" b="1"/>
          </a:p>
        </p:txBody>
      </p:sp>
      <p:sp>
        <p:nvSpPr>
          <p:cNvPr id="328" name="Google Shape;328;p48"/>
          <p:cNvSpPr txBox="1">
            <a:spLocks noGrp="1"/>
          </p:cNvSpPr>
          <p:nvPr>
            <p:ph type="body" idx="1"/>
          </p:nvPr>
        </p:nvSpPr>
        <p:spPr>
          <a:xfrm>
            <a:off x="819150" y="1521625"/>
            <a:ext cx="7603200" cy="31503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Char char="-"/>
            </a:pPr>
            <a:r>
              <a:rPr lang="en" sz="2100" dirty="0"/>
              <a:t>All students will wear a Navy Blue school polo (20/polo) </a:t>
            </a:r>
            <a:endParaRPr sz="2100" dirty="0"/>
          </a:p>
          <a:p>
            <a:pPr marL="457200" lvl="0" indent="-361950" algn="l" rtl="0">
              <a:spcBef>
                <a:spcPts val="0"/>
              </a:spcBef>
              <a:spcAft>
                <a:spcPts val="0"/>
              </a:spcAft>
              <a:buSzPts val="2100"/>
              <a:buChar char="-"/>
            </a:pPr>
            <a:r>
              <a:rPr lang="en" sz="2100" dirty="0"/>
              <a:t>All students will wear shorts or long pants (khaki’s, black or blue)</a:t>
            </a:r>
            <a:endParaRPr sz="2100" dirty="0"/>
          </a:p>
          <a:p>
            <a:pPr marL="457200" lvl="0" indent="-361950" algn="l" rtl="0">
              <a:spcBef>
                <a:spcPts val="0"/>
              </a:spcBef>
              <a:spcAft>
                <a:spcPts val="0"/>
              </a:spcAft>
              <a:buSzPts val="2100"/>
              <a:buChar char="-"/>
            </a:pPr>
            <a:r>
              <a:rPr lang="en" sz="2100" dirty="0"/>
              <a:t>If girls would like to wear skirts, they need to be above the knees and have shorts underneath</a:t>
            </a:r>
            <a:endParaRPr sz="2100" dirty="0"/>
          </a:p>
          <a:p>
            <a:pPr marL="457200" lvl="0" indent="-361950" algn="l" rtl="0">
              <a:spcBef>
                <a:spcPts val="0"/>
              </a:spcBef>
              <a:spcAft>
                <a:spcPts val="0"/>
              </a:spcAft>
              <a:buSzPts val="2100"/>
              <a:buChar char="-"/>
            </a:pPr>
            <a:r>
              <a:rPr lang="en" sz="2100" dirty="0"/>
              <a:t>All students will wear closed-toe shoes at all times to school</a:t>
            </a:r>
            <a:endParaRPr sz="2100" dirty="0"/>
          </a:p>
          <a:p>
            <a:pPr marL="0" lvl="0" indent="0" algn="l" rtl="0">
              <a:spcBef>
                <a:spcPts val="1200"/>
              </a:spcBef>
              <a:spcAft>
                <a:spcPts val="120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600" b="1"/>
              <a:t>Lunch and Snacks</a:t>
            </a:r>
            <a:endParaRPr sz="3600" b="1"/>
          </a:p>
        </p:txBody>
      </p:sp>
      <p:sp>
        <p:nvSpPr>
          <p:cNvPr id="334" name="Google Shape;334;p49"/>
          <p:cNvSpPr txBox="1">
            <a:spLocks noGrp="1"/>
          </p:cNvSpPr>
          <p:nvPr>
            <p:ph type="body" idx="1"/>
          </p:nvPr>
        </p:nvSpPr>
        <p:spPr>
          <a:xfrm>
            <a:off x="819150" y="1543050"/>
            <a:ext cx="7505700" cy="28956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SzPts val="2300"/>
              <a:buChar char="-"/>
            </a:pPr>
            <a:r>
              <a:rPr lang="en" sz="2300" dirty="0"/>
              <a:t>All students should bring their lunch daily</a:t>
            </a:r>
            <a:endParaRPr sz="2300" dirty="0"/>
          </a:p>
          <a:p>
            <a:pPr marL="457200" lvl="0" indent="-374650" algn="l" rtl="0">
              <a:spcBef>
                <a:spcPts val="0"/>
              </a:spcBef>
              <a:spcAft>
                <a:spcPts val="0"/>
              </a:spcAft>
              <a:buSzPts val="2300"/>
              <a:buChar char="-"/>
            </a:pPr>
            <a:r>
              <a:rPr lang="en" sz="2300" dirty="0"/>
              <a:t>All students should have a daily healthy snack</a:t>
            </a:r>
            <a:endParaRPr sz="2300" dirty="0"/>
          </a:p>
          <a:p>
            <a:pPr marL="457200" lvl="0" indent="-374650" algn="l" rtl="0">
              <a:spcBef>
                <a:spcPts val="0"/>
              </a:spcBef>
              <a:spcAft>
                <a:spcPts val="0"/>
              </a:spcAft>
              <a:buSzPts val="2300"/>
              <a:buChar char="-"/>
            </a:pPr>
            <a:r>
              <a:rPr lang="en" sz="2300" dirty="0"/>
              <a:t>All students should bring a bottle of water</a:t>
            </a:r>
            <a:endParaRPr sz="2300" dirty="0"/>
          </a:p>
          <a:p>
            <a:pPr marL="457200" lvl="0" indent="-374650" algn="l" rtl="0">
              <a:spcBef>
                <a:spcPts val="0"/>
              </a:spcBef>
              <a:spcAft>
                <a:spcPts val="0"/>
              </a:spcAft>
              <a:buSzPts val="2300"/>
              <a:buChar char="-"/>
            </a:pPr>
            <a:r>
              <a:rPr lang="en" sz="2300" dirty="0"/>
              <a:t>Please do not bring any candy or gum to school</a:t>
            </a:r>
            <a:endParaRPr sz="2300" dirty="0"/>
          </a:p>
          <a:p>
            <a:pPr marL="457200" lvl="0" indent="-374650" algn="l" rtl="0">
              <a:spcBef>
                <a:spcPts val="0"/>
              </a:spcBef>
              <a:spcAft>
                <a:spcPts val="0"/>
              </a:spcAft>
              <a:buSzPts val="2300"/>
              <a:buChar char="-"/>
            </a:pPr>
            <a:r>
              <a:rPr lang="en" sz="2300" dirty="0"/>
              <a:t>Please label your students’ items so they do not get mixed up with other students’ items</a:t>
            </a:r>
            <a:endParaRPr sz="23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0"/>
          <p:cNvSpPr txBox="1">
            <a:spLocks noGrp="1"/>
          </p:cNvSpPr>
          <p:nvPr>
            <p:ph type="title"/>
          </p:nvPr>
        </p:nvSpPr>
        <p:spPr>
          <a:xfrm>
            <a:off x="819150" y="845600"/>
            <a:ext cx="7505700" cy="55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00" b="1"/>
              <a:t>Student Pick Up Policy</a:t>
            </a:r>
            <a:endParaRPr sz="2900" b="1"/>
          </a:p>
        </p:txBody>
      </p:sp>
      <p:sp>
        <p:nvSpPr>
          <p:cNvPr id="340" name="Google Shape;340;p50"/>
          <p:cNvSpPr txBox="1">
            <a:spLocks noGrp="1"/>
          </p:cNvSpPr>
          <p:nvPr>
            <p:ph type="body" idx="1"/>
          </p:nvPr>
        </p:nvSpPr>
        <p:spPr>
          <a:xfrm>
            <a:off x="819150" y="1478750"/>
            <a:ext cx="7505700" cy="33114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A</a:t>
            </a:r>
            <a:r>
              <a:rPr lang="en" sz="1700"/>
              <a:t>ll students should be picked up by their parent/guardian</a:t>
            </a:r>
            <a:endParaRPr sz="1700"/>
          </a:p>
          <a:p>
            <a:pPr marL="457200" lvl="0" indent="-336550" algn="l" rtl="0">
              <a:spcBef>
                <a:spcPts val="0"/>
              </a:spcBef>
              <a:spcAft>
                <a:spcPts val="0"/>
              </a:spcAft>
              <a:buSzPts val="1700"/>
              <a:buChar char="-"/>
            </a:pPr>
            <a:r>
              <a:rPr lang="en" sz="1700"/>
              <a:t>If the parent or guardian cannot pick up their student, the person picking up the student must be in our system.</a:t>
            </a:r>
            <a:endParaRPr sz="1700"/>
          </a:p>
          <a:p>
            <a:pPr marL="457200" lvl="0" indent="-336550" algn="l" rtl="0">
              <a:spcBef>
                <a:spcPts val="0"/>
              </a:spcBef>
              <a:spcAft>
                <a:spcPts val="0"/>
              </a:spcAft>
              <a:buSzPts val="1700"/>
              <a:buChar char="-"/>
            </a:pPr>
            <a:r>
              <a:rPr lang="en" sz="1700"/>
              <a:t>We will not accept permission by phone or email. Parent/Guardian must inform us of a change of a person picking up the guardian via the Quickschools Portal or adding them personally to their school file.</a:t>
            </a:r>
            <a:endParaRPr sz="1700"/>
          </a:p>
          <a:p>
            <a:pPr marL="457200" lvl="0" indent="-336550" algn="l" rtl="0">
              <a:spcBef>
                <a:spcPts val="0"/>
              </a:spcBef>
              <a:spcAft>
                <a:spcPts val="0"/>
              </a:spcAft>
              <a:buSzPts val="1700"/>
              <a:buChar char="-"/>
            </a:pPr>
            <a:r>
              <a:rPr lang="en" sz="1700"/>
              <a:t>The person to pick up the child must be at least 18 years old and must show a picture/valid ID at the time of pick up</a:t>
            </a:r>
            <a:endParaRPr sz="1700"/>
          </a:p>
          <a:p>
            <a:pPr marL="457200" lvl="0" indent="-336550" algn="l" rtl="0">
              <a:spcBef>
                <a:spcPts val="0"/>
              </a:spcBef>
              <a:spcAft>
                <a:spcPts val="0"/>
              </a:spcAft>
              <a:buSzPts val="1700"/>
              <a:buChar char="-"/>
            </a:pPr>
            <a:r>
              <a:rPr lang="en" sz="1700"/>
              <a:t>Students should be picked up everyday on time. If you are running late for an unforeseen reason, please call the school and let us know asap.</a:t>
            </a:r>
            <a:endParaRPr sz="17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1"/>
          <p:cNvSpPr txBox="1">
            <a:spLocks noGrp="1"/>
          </p:cNvSpPr>
          <p:nvPr>
            <p:ph type="ctrTitle"/>
          </p:nvPr>
        </p:nvSpPr>
        <p:spPr>
          <a:xfrm>
            <a:off x="492925" y="675075"/>
            <a:ext cx="8186700" cy="4061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 teacher can give a student information and help him or her use that information, but the teacher can’t do the work for the student.” </a:t>
            </a:r>
            <a:endParaRPr/>
          </a:p>
          <a:p>
            <a:pPr marL="0" lvl="0" indent="0" algn="ctr" rtl="0">
              <a:spcBef>
                <a:spcPts val="0"/>
              </a:spcBef>
              <a:spcAft>
                <a:spcPts val="0"/>
              </a:spcAft>
              <a:buNone/>
            </a:pPr>
            <a:r>
              <a:rPr lang="en"/>
              <a:t>Dr. William Glasser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819150" y="717950"/>
            <a:ext cx="7505700" cy="685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School Overview</a:t>
            </a:r>
            <a:endParaRPr b="1"/>
          </a:p>
        </p:txBody>
      </p:sp>
      <p:sp>
        <p:nvSpPr>
          <p:cNvPr id="146" name="Google Shape;146;p16"/>
          <p:cNvSpPr txBox="1">
            <a:spLocks noGrp="1"/>
          </p:cNvSpPr>
          <p:nvPr>
            <p:ph type="body" idx="1"/>
          </p:nvPr>
        </p:nvSpPr>
        <p:spPr>
          <a:xfrm>
            <a:off x="819150" y="1403600"/>
            <a:ext cx="7817700" cy="33006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rgbClr val="000000"/>
              </a:buClr>
              <a:buSzPct val="89654"/>
              <a:buFont typeface="Arial"/>
              <a:buNone/>
            </a:pPr>
            <a:r>
              <a:rPr lang="en" sz="2362" b="1">
                <a:solidFill>
                  <a:srgbClr val="737373"/>
                </a:solidFill>
                <a:latin typeface="Roboto"/>
                <a:ea typeface="Roboto"/>
                <a:cs typeface="Roboto"/>
                <a:sym typeface="Roboto"/>
              </a:rPr>
              <a:t>Mission Statement: </a:t>
            </a:r>
            <a:r>
              <a:rPr lang="en" sz="2362">
                <a:solidFill>
                  <a:srgbClr val="737373"/>
                </a:solidFill>
                <a:latin typeface="Roboto"/>
                <a:ea typeface="Roboto"/>
                <a:cs typeface="Roboto"/>
                <a:sym typeface="Roboto"/>
              </a:rPr>
              <a:t>To promote a nurturing, learning experience in which students are self-directed learners toward their life goals for success leading to become contributors in the community.</a:t>
            </a:r>
            <a:endParaRPr sz="2362">
              <a:solidFill>
                <a:srgbClr val="737373"/>
              </a:solidFill>
              <a:latin typeface="Roboto"/>
              <a:ea typeface="Roboto"/>
              <a:cs typeface="Roboto"/>
              <a:sym typeface="Roboto"/>
            </a:endParaRPr>
          </a:p>
          <a:p>
            <a:pPr marL="0" lvl="0" indent="0" algn="l" rtl="0">
              <a:spcBef>
                <a:spcPts val="1200"/>
              </a:spcBef>
              <a:spcAft>
                <a:spcPts val="0"/>
              </a:spcAft>
              <a:buClr>
                <a:srgbClr val="000000"/>
              </a:buClr>
              <a:buSzPct val="89654"/>
              <a:buFont typeface="Arial"/>
              <a:buNone/>
            </a:pPr>
            <a:r>
              <a:rPr lang="en" sz="2362" b="1">
                <a:solidFill>
                  <a:srgbClr val="737373"/>
                </a:solidFill>
                <a:latin typeface="Roboto"/>
                <a:ea typeface="Roboto"/>
                <a:cs typeface="Roboto"/>
                <a:sym typeface="Roboto"/>
              </a:rPr>
              <a:t>Vision Statement: </a:t>
            </a:r>
            <a:r>
              <a:rPr lang="en" sz="2362">
                <a:solidFill>
                  <a:srgbClr val="737373"/>
                </a:solidFill>
                <a:latin typeface="Roboto"/>
                <a:ea typeface="Roboto"/>
                <a:cs typeface="Roboto"/>
                <a:sym typeface="Roboto"/>
              </a:rPr>
              <a:t>Amazon Hope School Academy (AHSA) will use the Glasser Quality School (GQS) model as a guide to create a Christian school that uses Choice Theory to support learning, life goals, and relationships based on faith, safety, love, respect, and will be known as a joyful place for learning.</a:t>
            </a:r>
            <a:endParaRPr sz="2362">
              <a:solidFill>
                <a:srgbClr val="737373"/>
              </a:solidFill>
              <a:latin typeface="Roboto"/>
              <a:ea typeface="Roboto"/>
              <a:cs typeface="Roboto"/>
              <a:sym typeface="Roboto"/>
            </a:endParaRPr>
          </a:p>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txBox="1">
            <a:spLocks noGrp="1"/>
          </p:cNvSpPr>
          <p:nvPr>
            <p:ph type="title"/>
          </p:nvPr>
        </p:nvSpPr>
        <p:spPr>
          <a:xfrm>
            <a:off x="819150" y="845600"/>
            <a:ext cx="7505700" cy="6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Comparative Analysis</a:t>
            </a:r>
            <a:endParaRPr/>
          </a:p>
        </p:txBody>
      </p:sp>
      <p:sp>
        <p:nvSpPr>
          <p:cNvPr id="152" name="Google Shape;152;p17"/>
          <p:cNvSpPr txBox="1">
            <a:spLocks noGrp="1"/>
          </p:cNvSpPr>
          <p:nvPr>
            <p:ph type="body" idx="1"/>
          </p:nvPr>
        </p:nvSpPr>
        <p:spPr>
          <a:xfrm>
            <a:off x="819150" y="1500200"/>
            <a:ext cx="7914000" cy="33003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rgbClr val="000000"/>
              </a:buClr>
              <a:buSzPct val="100878"/>
              <a:buFont typeface="Arial"/>
              <a:buNone/>
            </a:pPr>
            <a:r>
              <a:rPr lang="en" sz="1929">
                <a:solidFill>
                  <a:srgbClr val="737373"/>
                </a:solidFill>
                <a:latin typeface="Roboto"/>
                <a:ea typeface="Roboto"/>
                <a:cs typeface="Roboto"/>
                <a:sym typeface="Roboto"/>
              </a:rPr>
              <a:t>The competitive schools that currently exist in this industry that would be comparable to AHSA all count with the same ESE programs with the exception of key programs that AHSA will be offering. These schools do not count with:</a:t>
            </a:r>
            <a:endParaRPr sz="1929">
              <a:solidFill>
                <a:srgbClr val="737373"/>
              </a:solidFill>
              <a:latin typeface="Roboto"/>
              <a:ea typeface="Roboto"/>
              <a:cs typeface="Roboto"/>
              <a:sym typeface="Roboto"/>
            </a:endParaRPr>
          </a:p>
          <a:p>
            <a:pPr marL="457200" lvl="0" indent="-325755" algn="l" rtl="0">
              <a:spcBef>
                <a:spcPts val="1200"/>
              </a:spcBef>
              <a:spcAft>
                <a:spcPts val="0"/>
              </a:spcAft>
              <a:buClr>
                <a:srgbClr val="737373"/>
              </a:buClr>
              <a:buSzPct val="100000"/>
              <a:buFont typeface="Roboto"/>
              <a:buChar char="-"/>
            </a:pPr>
            <a:r>
              <a:rPr lang="en" sz="1800">
                <a:solidFill>
                  <a:srgbClr val="737373"/>
                </a:solidFill>
                <a:latin typeface="Roboto"/>
                <a:ea typeface="Roboto"/>
                <a:cs typeface="Roboto"/>
                <a:sym typeface="Roboto"/>
              </a:rPr>
              <a:t> Before and after school program, </a:t>
            </a:r>
            <a:endParaRPr sz="1800">
              <a:solidFill>
                <a:srgbClr val="737373"/>
              </a:solidFill>
              <a:latin typeface="Roboto"/>
              <a:ea typeface="Roboto"/>
              <a:cs typeface="Roboto"/>
              <a:sym typeface="Roboto"/>
            </a:endParaRPr>
          </a:p>
          <a:p>
            <a:pPr marL="457200" lvl="0" indent="-325755" algn="l" rtl="0">
              <a:spcBef>
                <a:spcPts val="0"/>
              </a:spcBef>
              <a:spcAft>
                <a:spcPts val="0"/>
              </a:spcAft>
              <a:buClr>
                <a:srgbClr val="737373"/>
              </a:buClr>
              <a:buSzPct val="100000"/>
              <a:buFont typeface="Roboto"/>
              <a:buChar char="-"/>
            </a:pPr>
            <a:r>
              <a:rPr lang="en" sz="1800">
                <a:solidFill>
                  <a:srgbClr val="737373"/>
                </a:solidFill>
                <a:latin typeface="Roboto"/>
                <a:ea typeface="Roboto"/>
                <a:cs typeface="Roboto"/>
                <a:sym typeface="Roboto"/>
              </a:rPr>
              <a:t>Transition to the community program</a:t>
            </a:r>
            <a:endParaRPr sz="1800">
              <a:solidFill>
                <a:srgbClr val="737373"/>
              </a:solidFill>
              <a:latin typeface="Roboto"/>
              <a:ea typeface="Roboto"/>
              <a:cs typeface="Roboto"/>
              <a:sym typeface="Roboto"/>
            </a:endParaRPr>
          </a:p>
          <a:p>
            <a:pPr marL="457200" lvl="0" indent="-325755" algn="l" rtl="0">
              <a:spcBef>
                <a:spcPts val="0"/>
              </a:spcBef>
              <a:spcAft>
                <a:spcPts val="0"/>
              </a:spcAft>
              <a:buClr>
                <a:srgbClr val="737373"/>
              </a:buClr>
              <a:buSzPct val="100000"/>
              <a:buFont typeface="Roboto"/>
              <a:buChar char="-"/>
            </a:pPr>
            <a:r>
              <a:rPr lang="en" sz="1800">
                <a:solidFill>
                  <a:srgbClr val="737373"/>
                </a:solidFill>
                <a:latin typeface="Roboto"/>
                <a:ea typeface="Roboto"/>
                <a:cs typeface="Roboto"/>
                <a:sym typeface="Roboto"/>
              </a:rPr>
              <a:t>Family advocacy</a:t>
            </a:r>
            <a:endParaRPr sz="1800">
              <a:solidFill>
                <a:srgbClr val="737373"/>
              </a:solidFill>
              <a:latin typeface="Roboto"/>
              <a:ea typeface="Roboto"/>
              <a:cs typeface="Roboto"/>
              <a:sym typeface="Roboto"/>
            </a:endParaRPr>
          </a:p>
          <a:p>
            <a:pPr marL="457200" lvl="0" indent="-325755" algn="l" rtl="0">
              <a:spcBef>
                <a:spcPts val="0"/>
              </a:spcBef>
              <a:spcAft>
                <a:spcPts val="0"/>
              </a:spcAft>
              <a:buClr>
                <a:srgbClr val="737373"/>
              </a:buClr>
              <a:buSzPct val="100000"/>
              <a:buFont typeface="Roboto"/>
              <a:buChar char="-"/>
            </a:pPr>
            <a:r>
              <a:rPr lang="en" sz="1800">
                <a:solidFill>
                  <a:srgbClr val="737373"/>
                </a:solidFill>
                <a:latin typeface="Roboto"/>
                <a:ea typeface="Roboto"/>
                <a:cs typeface="Roboto"/>
                <a:sym typeface="Roboto"/>
              </a:rPr>
              <a:t>Bilingual/ESOL Services</a:t>
            </a:r>
            <a:endParaRPr sz="1800">
              <a:solidFill>
                <a:srgbClr val="737373"/>
              </a:solidFill>
              <a:latin typeface="Roboto"/>
              <a:ea typeface="Roboto"/>
              <a:cs typeface="Roboto"/>
              <a:sym typeface="Roboto"/>
            </a:endParaRPr>
          </a:p>
          <a:p>
            <a:pPr marL="457200" lvl="0" indent="-325755" algn="l" rtl="0">
              <a:spcBef>
                <a:spcPts val="0"/>
              </a:spcBef>
              <a:spcAft>
                <a:spcPts val="0"/>
              </a:spcAft>
              <a:buClr>
                <a:srgbClr val="737373"/>
              </a:buClr>
              <a:buSzPct val="100000"/>
              <a:buFont typeface="Roboto"/>
              <a:buChar char="-"/>
            </a:pPr>
            <a:r>
              <a:rPr lang="en" sz="1800">
                <a:solidFill>
                  <a:srgbClr val="737373"/>
                </a:solidFill>
                <a:latin typeface="Roboto"/>
                <a:ea typeface="Roboto"/>
                <a:cs typeface="Roboto"/>
                <a:sym typeface="Roboto"/>
              </a:rPr>
              <a:t>Teenage Parenting Training</a:t>
            </a:r>
            <a:endParaRPr sz="1800">
              <a:solidFill>
                <a:srgbClr val="737373"/>
              </a:solidFill>
              <a:latin typeface="Roboto"/>
              <a:ea typeface="Roboto"/>
              <a:cs typeface="Roboto"/>
              <a:sym typeface="Roboto"/>
            </a:endParaRPr>
          </a:p>
          <a:p>
            <a:pPr marL="457200" lvl="0" indent="-325755" algn="l" rtl="0">
              <a:spcBef>
                <a:spcPts val="0"/>
              </a:spcBef>
              <a:spcAft>
                <a:spcPts val="0"/>
              </a:spcAft>
              <a:buClr>
                <a:srgbClr val="737373"/>
              </a:buClr>
              <a:buSzPct val="100000"/>
              <a:buFont typeface="Roboto"/>
              <a:buChar char="-"/>
            </a:pPr>
            <a:r>
              <a:rPr lang="en" sz="1800">
                <a:solidFill>
                  <a:srgbClr val="737373"/>
                </a:solidFill>
                <a:latin typeface="Roboto"/>
                <a:ea typeface="Roboto"/>
                <a:cs typeface="Roboto"/>
                <a:sym typeface="Roboto"/>
              </a:rPr>
              <a:t>Employment Training</a:t>
            </a:r>
            <a:endParaRPr sz="1800">
              <a:solidFill>
                <a:srgbClr val="737373"/>
              </a:solidFill>
              <a:latin typeface="Roboto"/>
              <a:ea typeface="Roboto"/>
              <a:cs typeface="Roboto"/>
              <a:sym typeface="Roboto"/>
            </a:endParaRPr>
          </a:p>
          <a:p>
            <a:pPr marL="457200" lvl="0" indent="-325755" algn="l" rtl="0">
              <a:spcBef>
                <a:spcPts val="0"/>
              </a:spcBef>
              <a:spcAft>
                <a:spcPts val="0"/>
              </a:spcAft>
              <a:buClr>
                <a:srgbClr val="737373"/>
              </a:buClr>
              <a:buSzPct val="100000"/>
              <a:buFont typeface="Roboto"/>
              <a:buChar char="-"/>
            </a:pPr>
            <a:r>
              <a:rPr lang="en" sz="1800">
                <a:solidFill>
                  <a:srgbClr val="737373"/>
                </a:solidFill>
                <a:latin typeface="Roboto"/>
                <a:ea typeface="Roboto"/>
                <a:cs typeface="Roboto"/>
                <a:sym typeface="Roboto"/>
              </a:rPr>
              <a:t>Social Emotional Learning</a:t>
            </a:r>
            <a:endParaRPr sz="1800">
              <a:solidFill>
                <a:srgbClr val="737373"/>
              </a:solidFill>
              <a:latin typeface="Roboto"/>
              <a:ea typeface="Roboto"/>
              <a:cs typeface="Roboto"/>
              <a:sym typeface="Roboto"/>
            </a:endParaRPr>
          </a:p>
          <a:p>
            <a:pPr marL="457200" lvl="0" indent="-325755" algn="l" rtl="0">
              <a:spcBef>
                <a:spcPts val="0"/>
              </a:spcBef>
              <a:spcAft>
                <a:spcPts val="0"/>
              </a:spcAft>
              <a:buClr>
                <a:srgbClr val="737373"/>
              </a:buClr>
              <a:buSzPct val="100000"/>
              <a:buFont typeface="Roboto"/>
              <a:buChar char="-"/>
            </a:pPr>
            <a:r>
              <a:rPr lang="en" sz="1800">
                <a:solidFill>
                  <a:srgbClr val="737373"/>
                </a:solidFill>
                <a:latin typeface="Roboto"/>
                <a:ea typeface="Roboto"/>
                <a:cs typeface="Roboto"/>
                <a:sym typeface="Roboto"/>
              </a:rPr>
              <a:t>One-Stop Resource Center</a:t>
            </a:r>
            <a:endParaRPr sz="1800">
              <a:solidFill>
                <a:srgbClr val="737373"/>
              </a:solidFill>
              <a:latin typeface="Roboto"/>
              <a:ea typeface="Roboto"/>
              <a:cs typeface="Roboto"/>
              <a:sym typeface="Roboto"/>
            </a:endParaRPr>
          </a:p>
          <a:p>
            <a:pPr marL="0" lvl="0" indent="0" algn="l" rtl="0">
              <a:spcBef>
                <a:spcPts val="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title"/>
          </p:nvPr>
        </p:nvSpPr>
        <p:spPr>
          <a:xfrm>
            <a:off x="819150" y="845600"/>
            <a:ext cx="7505700" cy="633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t>What is a Glasser Quality School?</a:t>
            </a:r>
            <a:endParaRPr b="1"/>
          </a:p>
        </p:txBody>
      </p:sp>
      <p:sp>
        <p:nvSpPr>
          <p:cNvPr id="158" name="Google Shape;158;p18"/>
          <p:cNvSpPr txBox="1">
            <a:spLocks noGrp="1"/>
          </p:cNvSpPr>
          <p:nvPr>
            <p:ph type="body" idx="1"/>
          </p:nvPr>
        </p:nvSpPr>
        <p:spPr>
          <a:xfrm>
            <a:off x="819150" y="1478900"/>
            <a:ext cx="7817700" cy="33003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rgbClr val="000000"/>
              </a:buClr>
              <a:buSzPct val="59800"/>
              <a:buFont typeface="Arial"/>
              <a:buNone/>
            </a:pPr>
            <a:r>
              <a:rPr lang="en" sz="3010">
                <a:solidFill>
                  <a:srgbClr val="202124"/>
                </a:solidFill>
                <a:highlight>
                  <a:schemeClr val="dk1"/>
                </a:highlight>
                <a:latin typeface="Arial"/>
                <a:ea typeface="Arial"/>
                <a:cs typeface="Arial"/>
                <a:sym typeface="Arial"/>
              </a:rPr>
              <a:t>In a Glasser Quality School, students and teachers are taught Choice Theory to reach a common ground in establishing a supportive, caring environment and in building healthy relationships that contribute to school success.  Classroom management and teaching techniques based on coercion are replaced by Choice Theory techniques that shift the definition of and desire for success to the student.  Teachers and administration become collaborative leaders empowering students to reach their highest potential.  Families are also encouraged to learn Choice Theory so home and school support the student in compatible ways.</a:t>
            </a:r>
            <a:endParaRPr sz="3010">
              <a:solidFill>
                <a:srgbClr val="202124"/>
              </a:solidFill>
              <a:latin typeface="Roboto"/>
              <a:ea typeface="Roboto"/>
              <a:cs typeface="Roboto"/>
              <a:sym typeface="Roboto"/>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body" idx="1"/>
          </p:nvPr>
        </p:nvSpPr>
        <p:spPr>
          <a:xfrm>
            <a:off x="797725" y="557225"/>
            <a:ext cx="7871100" cy="39111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rgbClr val="202124"/>
              </a:buClr>
              <a:buSzPts val="2100"/>
              <a:buFont typeface="Roboto"/>
              <a:buChar char="-"/>
            </a:pPr>
            <a:r>
              <a:rPr lang="en" sz="2100">
                <a:solidFill>
                  <a:srgbClr val="202124"/>
                </a:solidFill>
                <a:highlight>
                  <a:schemeClr val="dk1"/>
                </a:highlight>
                <a:latin typeface="Times New Roman"/>
                <a:ea typeface="Times New Roman"/>
                <a:cs typeface="Times New Roman"/>
                <a:sym typeface="Times New Roman"/>
              </a:rPr>
              <a:t>The aim of quality schools is to present education from a different set of lenses. Most schools follow a traditional approach to teaching, whereby the learning is very much teacher centered, focused on the passing on of information and then assessing that information.</a:t>
            </a:r>
            <a:endParaRPr sz="2100">
              <a:solidFill>
                <a:srgbClr val="202124"/>
              </a:solidFill>
              <a:highlight>
                <a:schemeClr val="dk1"/>
              </a:highlight>
              <a:latin typeface="Times New Roman"/>
              <a:ea typeface="Times New Roman"/>
              <a:cs typeface="Times New Roman"/>
              <a:sym typeface="Times New Roman"/>
            </a:endParaRPr>
          </a:p>
          <a:p>
            <a:pPr marL="457200" lvl="0" indent="-387350" algn="l" rtl="0">
              <a:spcBef>
                <a:spcPts val="0"/>
              </a:spcBef>
              <a:spcAft>
                <a:spcPts val="0"/>
              </a:spcAft>
              <a:buClr>
                <a:srgbClr val="202124"/>
              </a:buClr>
              <a:buSzPts val="2500"/>
              <a:buFont typeface="Times New Roman"/>
              <a:buChar char="-"/>
            </a:pPr>
            <a:r>
              <a:rPr lang="en" sz="2100">
                <a:solidFill>
                  <a:srgbClr val="202124"/>
                </a:solidFill>
                <a:highlight>
                  <a:schemeClr val="dk1"/>
                </a:highlight>
                <a:latin typeface="Times New Roman"/>
                <a:ea typeface="Times New Roman"/>
                <a:cs typeface="Times New Roman"/>
                <a:sym typeface="Times New Roman"/>
              </a:rPr>
              <a:t>Dr Glasser describes the quality world as a "personal picture album" of all the people, things, ideas, and ideals that we have discovered increase the quality of our lives. While the basic human needs are the general motivation for all human behaviour, the quality world is the specific motivation.</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819150" y="845600"/>
            <a:ext cx="7505700" cy="633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t>What is Choice Theory</a:t>
            </a:r>
            <a:endParaRPr b="1"/>
          </a:p>
        </p:txBody>
      </p:sp>
      <p:sp>
        <p:nvSpPr>
          <p:cNvPr id="169" name="Google Shape;169;p20"/>
          <p:cNvSpPr txBox="1">
            <a:spLocks noGrp="1"/>
          </p:cNvSpPr>
          <p:nvPr>
            <p:ph type="body" idx="1"/>
          </p:nvPr>
        </p:nvSpPr>
        <p:spPr>
          <a:xfrm>
            <a:off x="819150" y="1478750"/>
            <a:ext cx="7505700" cy="2960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solidFill>
                  <a:srgbClr val="4D5156"/>
                </a:solidFill>
                <a:highlight>
                  <a:srgbClr val="FFFFFF"/>
                </a:highlight>
                <a:latin typeface="Roboto"/>
                <a:ea typeface="Roboto"/>
                <a:cs typeface="Roboto"/>
                <a:sym typeface="Roboto"/>
              </a:rPr>
              <a:t> Choice Theory is based on the simple premise that every individual only has the power to control themselves and has limited power to control others. Applying Choice Theory allows one to take responsibility for one's own life and at the same time, withdraw from attempting to direct other people's decisions and lives. </a:t>
            </a:r>
            <a:r>
              <a:rPr lang="en" sz="2000">
                <a:solidFill>
                  <a:srgbClr val="002E59"/>
                </a:solidFill>
                <a:highlight>
                  <a:srgbClr val="FFFFFF"/>
                </a:highlight>
                <a:latin typeface="Arial"/>
                <a:ea typeface="Arial"/>
                <a:cs typeface="Arial"/>
                <a:sym typeface="Arial"/>
              </a:rPr>
              <a:t>Negative behaviors reduce in frequency and intensity, relationships strengthen and satisfaction in life increases.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ctrTitle"/>
          </p:nvPr>
        </p:nvSpPr>
        <p:spPr>
          <a:xfrm>
            <a:off x="792950" y="1822825"/>
            <a:ext cx="7458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900" b="1"/>
              <a:t>Understanding Choice Theory</a:t>
            </a:r>
            <a:endParaRPr sz="3900" b="1"/>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3249</Words>
  <Application>Microsoft Office PowerPoint</Application>
  <PresentationFormat>On-screen Show (16:9)</PresentationFormat>
  <Paragraphs>242</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Roboto</vt:lpstr>
      <vt:lpstr>Arial</vt:lpstr>
      <vt:lpstr>Nunito</vt:lpstr>
      <vt:lpstr>Times New Roman</vt:lpstr>
      <vt:lpstr>Calibri</vt:lpstr>
      <vt:lpstr>Shift</vt:lpstr>
      <vt:lpstr>PowerPoint Presentation</vt:lpstr>
      <vt:lpstr>PowerPoint Presentation</vt:lpstr>
      <vt:lpstr>PowerPoint Presentation</vt:lpstr>
      <vt:lpstr>School Overview</vt:lpstr>
      <vt:lpstr>Comparative Analysis</vt:lpstr>
      <vt:lpstr>What is a Glasser Quality School?</vt:lpstr>
      <vt:lpstr>PowerPoint Presentation</vt:lpstr>
      <vt:lpstr>What is Choice Theory</vt:lpstr>
      <vt:lpstr>Understanding Choice Theory</vt:lpstr>
      <vt:lpstr>PowerPoint Presentation</vt:lpstr>
      <vt:lpstr>Survival</vt:lpstr>
      <vt:lpstr>Love &amp; Belonging</vt:lpstr>
      <vt:lpstr>Power</vt:lpstr>
      <vt:lpstr>Fun</vt:lpstr>
      <vt:lpstr>Freedom</vt:lpstr>
      <vt:lpstr>Relationship Habits</vt:lpstr>
      <vt:lpstr>PowerPoint Presentation</vt:lpstr>
      <vt:lpstr>PowerPoint Presentation</vt:lpstr>
      <vt:lpstr>The Ten Axioms of Choice Theory</vt:lpstr>
      <vt:lpstr>Quality World</vt:lpstr>
      <vt:lpstr>Perceived World</vt:lpstr>
      <vt:lpstr>PowerPoint Presentation</vt:lpstr>
      <vt:lpstr>PowerPoint Presentation</vt:lpstr>
      <vt:lpstr>Comparing Places</vt:lpstr>
      <vt:lpstr>Internal vs External Control Psychology</vt:lpstr>
      <vt:lpstr>PowerPoint Presentation</vt:lpstr>
      <vt:lpstr>Classrooms With and Without CT</vt:lpstr>
      <vt:lpstr>Glasser Self- Evaluating Strategy</vt:lpstr>
      <vt:lpstr>Glasser Quality Schools: Emphasized</vt:lpstr>
      <vt:lpstr>“Children want the same things we want. To laugh, to be challenged, to be entertained, and delighted.”  DR. SEUSS</vt:lpstr>
      <vt:lpstr>Enrollment to Amazing Hope School Academy</vt:lpstr>
      <vt:lpstr>Documents Needed</vt:lpstr>
      <vt:lpstr>Diagnostics</vt:lpstr>
      <vt:lpstr>Start Date</vt:lpstr>
      <vt:lpstr>PowerPoint Presentation</vt:lpstr>
      <vt:lpstr>School Uniform and Dress Code</vt:lpstr>
      <vt:lpstr>Lunch and Snacks</vt:lpstr>
      <vt:lpstr>Student Pick Up Policy</vt:lpstr>
      <vt:lpstr>“A teacher can give a student information and help him or her use that information, but the teacher can’t do the work for the student.”  Dr. William Glasser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Card</dc:creator>
  <cp:lastModifiedBy>14078</cp:lastModifiedBy>
  <cp:revision>3</cp:revision>
  <dcterms:modified xsi:type="dcterms:W3CDTF">2023-01-23T02:12:57Z</dcterms:modified>
</cp:coreProperties>
</file>